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1"/>
  </p:sldMasterIdLst>
  <p:notesMasterIdLst>
    <p:notesMasterId r:id="rId125"/>
  </p:notesMasterIdLst>
  <p:handoutMasterIdLst>
    <p:handoutMasterId r:id="rId126"/>
  </p:handoutMasterIdLst>
  <p:sldIdLst>
    <p:sldId id="1334" r:id="rId2"/>
    <p:sldId id="2577" r:id="rId3"/>
    <p:sldId id="3106" r:id="rId4"/>
    <p:sldId id="3112" r:id="rId5"/>
    <p:sldId id="3137" r:id="rId6"/>
    <p:sldId id="3114" r:id="rId7"/>
    <p:sldId id="3113" r:id="rId8"/>
    <p:sldId id="2442" r:id="rId9"/>
    <p:sldId id="3177" r:id="rId10"/>
    <p:sldId id="3158" r:id="rId11"/>
    <p:sldId id="3165" r:id="rId12"/>
    <p:sldId id="3166" r:id="rId13"/>
    <p:sldId id="1515" r:id="rId14"/>
    <p:sldId id="1507" r:id="rId15"/>
    <p:sldId id="1454" r:id="rId16"/>
    <p:sldId id="2091" r:id="rId17"/>
    <p:sldId id="3143" r:id="rId18"/>
    <p:sldId id="2847" r:id="rId19"/>
    <p:sldId id="2848" r:id="rId20"/>
    <p:sldId id="2849" r:id="rId21"/>
    <p:sldId id="2850" r:id="rId22"/>
    <p:sldId id="2851" r:id="rId23"/>
    <p:sldId id="2852" r:id="rId24"/>
    <p:sldId id="2374" r:id="rId25"/>
    <p:sldId id="2373" r:id="rId26"/>
    <p:sldId id="3145" r:id="rId27"/>
    <p:sldId id="2875" r:id="rId28"/>
    <p:sldId id="2887" r:id="rId29"/>
    <p:sldId id="2876" r:id="rId30"/>
    <p:sldId id="2886" r:id="rId31"/>
    <p:sldId id="2874" r:id="rId32"/>
    <p:sldId id="2888" r:id="rId33"/>
    <p:sldId id="3149" r:id="rId34"/>
    <p:sldId id="3171" r:id="rId35"/>
    <p:sldId id="3147" r:id="rId36"/>
    <p:sldId id="3148" r:id="rId37"/>
    <p:sldId id="3172" r:id="rId38"/>
    <p:sldId id="3169" r:id="rId39"/>
    <p:sldId id="3170" r:id="rId40"/>
    <p:sldId id="3168" r:id="rId41"/>
    <p:sldId id="2877" r:id="rId42"/>
    <p:sldId id="2880" r:id="rId43"/>
    <p:sldId id="2881" r:id="rId44"/>
    <p:sldId id="2882" r:id="rId45"/>
    <p:sldId id="2883" r:id="rId46"/>
    <p:sldId id="2884" r:id="rId47"/>
    <p:sldId id="2885" r:id="rId48"/>
    <p:sldId id="2889" r:id="rId49"/>
    <p:sldId id="2891" r:id="rId50"/>
    <p:sldId id="2895" r:id="rId51"/>
    <p:sldId id="3162" r:id="rId52"/>
    <p:sldId id="3156" r:id="rId53"/>
    <p:sldId id="3152" r:id="rId54"/>
    <p:sldId id="3153" r:id="rId55"/>
    <p:sldId id="3154" r:id="rId56"/>
    <p:sldId id="3127" r:id="rId57"/>
    <p:sldId id="3119" r:id="rId58"/>
    <p:sldId id="3159" r:id="rId59"/>
    <p:sldId id="3067" r:id="rId60"/>
    <p:sldId id="3069" r:id="rId61"/>
    <p:sldId id="3070" r:id="rId62"/>
    <p:sldId id="3071" r:id="rId63"/>
    <p:sldId id="3128" r:id="rId64"/>
    <p:sldId id="3073" r:id="rId65"/>
    <p:sldId id="3074" r:id="rId66"/>
    <p:sldId id="3075" r:id="rId67"/>
    <p:sldId id="3076" r:id="rId68"/>
    <p:sldId id="3077" r:id="rId69"/>
    <p:sldId id="3130" r:id="rId70"/>
    <p:sldId id="3078" r:id="rId71"/>
    <p:sldId id="3079" r:id="rId72"/>
    <p:sldId id="3080" r:id="rId73"/>
    <p:sldId id="3081" r:id="rId74"/>
    <p:sldId id="3082" r:id="rId75"/>
    <p:sldId id="3083" r:id="rId76"/>
    <p:sldId id="3085" r:id="rId77"/>
    <p:sldId id="3086" r:id="rId78"/>
    <p:sldId id="3087" r:id="rId79"/>
    <p:sldId id="3090" r:id="rId80"/>
    <p:sldId id="3088" r:id="rId81"/>
    <p:sldId id="3089" r:id="rId82"/>
    <p:sldId id="3157" r:id="rId83"/>
    <p:sldId id="3129" r:id="rId84"/>
    <p:sldId id="3092" r:id="rId85"/>
    <p:sldId id="3097" r:id="rId86"/>
    <p:sldId id="3098" r:id="rId87"/>
    <p:sldId id="3163" r:id="rId88"/>
    <p:sldId id="3131" r:id="rId89"/>
    <p:sldId id="2650" r:id="rId90"/>
    <p:sldId id="3161" r:id="rId91"/>
    <p:sldId id="2651" r:id="rId92"/>
    <p:sldId id="2652" r:id="rId93"/>
    <p:sldId id="2653" r:id="rId94"/>
    <p:sldId id="2654" r:id="rId95"/>
    <p:sldId id="2656" r:id="rId96"/>
    <p:sldId id="2657" r:id="rId97"/>
    <p:sldId id="2896" r:id="rId98"/>
    <p:sldId id="3132" r:id="rId99"/>
    <p:sldId id="2663" r:id="rId100"/>
    <p:sldId id="2664" r:id="rId101"/>
    <p:sldId id="2665" r:id="rId102"/>
    <p:sldId id="3061" r:id="rId103"/>
    <p:sldId id="2666" r:id="rId104"/>
    <p:sldId id="3133" r:id="rId105"/>
    <p:sldId id="2854" r:id="rId106"/>
    <p:sldId id="2855" r:id="rId107"/>
    <p:sldId id="2858" r:id="rId108"/>
    <p:sldId id="2859" r:id="rId109"/>
    <p:sldId id="3173" r:id="rId110"/>
    <p:sldId id="3174" r:id="rId111"/>
    <p:sldId id="2860" r:id="rId112"/>
    <p:sldId id="2861" r:id="rId113"/>
    <p:sldId id="3164" r:id="rId114"/>
    <p:sldId id="3135" r:id="rId115"/>
    <p:sldId id="2803" r:id="rId116"/>
    <p:sldId id="3180" r:id="rId117"/>
    <p:sldId id="3178" r:id="rId118"/>
    <p:sldId id="3181" r:id="rId119"/>
    <p:sldId id="3183" r:id="rId120"/>
    <p:sldId id="3184" r:id="rId121"/>
    <p:sldId id="3182" r:id="rId122"/>
    <p:sldId id="3176" r:id="rId123"/>
    <p:sldId id="3185" r:id="rId124"/>
  </p:sldIdLst>
  <p:sldSz cx="9144000" cy="6858000" type="screen4x3"/>
  <p:notesSz cx="7315200" cy="9601200"/>
  <p:custShowLst>
    <p:custShow name="short version" id="0">
      <p:sldLst>
        <p:sld r:id="rId2"/>
      </p:sldLst>
    </p:custShow>
  </p:custShow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>
          <p15:clr>
            <a:srgbClr val="A4A3A4"/>
          </p15:clr>
        </p15:guide>
        <p15:guide id="2" pos="230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9051"/>
    <a:srgbClr val="008F00"/>
    <a:srgbClr val="800080"/>
    <a:srgbClr val="FF8000"/>
    <a:srgbClr val="808000"/>
    <a:srgbClr val="008080"/>
    <a:srgbClr val="FFCC66"/>
    <a:srgbClr val="FFFF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99"/>
    <p:restoredTop sz="94554"/>
  </p:normalViewPr>
  <p:slideViewPr>
    <p:cSldViewPr snapToGrid="0" showGuides="1">
      <p:cViewPr varScale="1">
        <p:scale>
          <a:sx n="134" d="100"/>
          <a:sy n="134" d="100"/>
        </p:scale>
        <p:origin x="67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29952"/>
    </p:cViewPr>
  </p:sorterViewPr>
  <p:notesViewPr>
    <p:cSldViewPr snapToGrid="0" showGuides="1">
      <p:cViewPr varScale="1">
        <p:scale>
          <a:sx n="93" d="100"/>
          <a:sy n="93" d="100"/>
        </p:scale>
        <p:origin x="-4512" y="-104"/>
      </p:cViewPr>
      <p:guideLst>
        <p:guide orient="horz" pos="3023"/>
        <p:guide pos="230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C. Faloutsos</a:t>
            </a:r>
          </a:p>
        </p:txBody>
      </p:sp>
      <p:sp>
        <p:nvSpPr>
          <p:cNvPr id="2162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225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1225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86BE1FD-C076-8045-A813-A9CEB22909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11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C. Faloutsos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87463" y="728663"/>
            <a:ext cx="4741862" cy="3556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4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25963"/>
            <a:ext cx="5367338" cy="43656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84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4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7FAE81C-20DD-D146-AEB1-DC28910AAC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9226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C. Faloutsos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F7FE9-157B-EF47-8D15-2C8CE684281C}" type="slidenum">
              <a:rPr lang="en-US"/>
              <a:pPr/>
              <a:t>1</a:t>
            </a:fld>
            <a:endParaRPr lang="en-US"/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C. Faloutsos</a:t>
            </a:r>
          </a:p>
        </p:txBody>
      </p:sp>
      <p:sp>
        <p:nvSpPr>
          <p:cNvPr id="43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F43271-0E4B-144F-BF7E-DAABC20E4EF4}" type="slidenum">
              <a:rPr lang="en-US"/>
              <a:pPr/>
              <a:t>16</a:t>
            </a:fld>
            <a:endParaRPr lang="en-US"/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C. 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55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3EF52-0BC4-F946-926E-5D5AA8D3DA30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40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of receiver / class of sender : without bubbles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3EF52-0BC4-F946-926E-5D5AA8D3DA30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18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Equations of original</a:t>
            </a:r>
            <a:r>
              <a:rPr lang="en-US" baseline="0" dirty="0"/>
              <a:t> BP: “Notice non-linearity” + grey background + citations  </a:t>
            </a:r>
            <a:r>
              <a:rPr lang="en-US" baseline="0" dirty="0" err="1">
                <a:sym typeface="Wingdings"/>
              </a:rPr>
              <a:t>na</a:t>
            </a:r>
            <a:r>
              <a:rPr lang="en-US" baseline="0" dirty="0">
                <a:sym typeface="Wingdings"/>
              </a:rPr>
              <a:t> </a:t>
            </a:r>
            <a:r>
              <a:rPr lang="en-US" baseline="0" dirty="0" err="1">
                <a:sym typeface="Wingdings"/>
              </a:rPr>
              <a:t>xwrisw</a:t>
            </a:r>
            <a:r>
              <a:rPr lang="en-US" baseline="0" dirty="0">
                <a:sym typeface="Wingdings"/>
              </a:rPr>
              <a:t> </a:t>
            </a:r>
            <a:r>
              <a:rPr lang="en-US" baseline="0" dirty="0" err="1">
                <a:sym typeface="Wingdings"/>
              </a:rPr>
              <a:t>sta</a:t>
            </a:r>
            <a:r>
              <a:rPr lang="en-US" baseline="0" dirty="0">
                <a:sym typeface="Wingdings"/>
              </a:rPr>
              <a:t> 2 + </a:t>
            </a:r>
            <a:r>
              <a:rPr lang="en-US" baseline="0" dirty="0" err="1">
                <a:sym typeface="Wingdings"/>
              </a:rPr>
              <a:t>zwgrafia</a:t>
            </a:r>
            <a:r>
              <a:rPr lang="en-US" baseline="0" dirty="0">
                <a:sym typeface="Wingdings"/>
              </a:rPr>
              <a:t> </a:t>
            </a:r>
            <a:r>
              <a:rPr lang="en-US" baseline="0" dirty="0" err="1">
                <a:sym typeface="Wingdings"/>
              </a:rPr>
              <a:t>sto</a:t>
            </a:r>
            <a:r>
              <a:rPr lang="en-US" baseline="0" dirty="0">
                <a:sym typeface="Wingdings"/>
              </a:rPr>
              <a:t> </a:t>
            </a:r>
            <a:r>
              <a:rPr lang="en-US" baseline="0" dirty="0" err="1">
                <a:sym typeface="Wingdings"/>
              </a:rPr>
              <a:t>xarti</a:t>
            </a:r>
            <a:r>
              <a:rPr lang="en-US" baseline="0" dirty="0">
                <a:sym typeface="Wingdings"/>
              </a:rPr>
              <a:t> (prior belief san </a:t>
            </a:r>
            <a:r>
              <a:rPr lang="en-US" baseline="0" dirty="0" err="1">
                <a:sym typeface="Wingdings"/>
              </a:rPr>
              <a:t>tou</a:t>
            </a:r>
            <a:r>
              <a:rPr lang="en-US" baseline="0" dirty="0">
                <a:sym typeface="Wingdings"/>
              </a:rPr>
              <a:t> </a:t>
            </a:r>
            <a:r>
              <a:rPr lang="en-US" baseline="0" dirty="0" err="1">
                <a:sym typeface="Wingdings"/>
              </a:rPr>
              <a:t>ukang</a:t>
            </a:r>
            <a:r>
              <a:rPr lang="en-US" baseline="0" dirty="0">
                <a:sym typeface="Wingdings"/>
              </a:rPr>
              <a:t>, + </a:t>
            </a:r>
            <a:r>
              <a:rPr lang="en-US" baseline="0" dirty="0" err="1">
                <a:sym typeface="Wingdings"/>
              </a:rPr>
              <a:t>mhnymata</a:t>
            </a:r>
            <a:r>
              <a:rPr lang="en-US" baseline="0" dirty="0">
                <a:sym typeface="Wingdings"/>
              </a:rPr>
              <a:t> </a:t>
            </a:r>
            <a:r>
              <a:rPr lang="en-US" baseline="0" dirty="0" err="1">
                <a:sym typeface="Wingdings"/>
              </a:rPr>
              <a:t>geitonwn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NOTATION for messages etc  - this is non-linear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3EF52-0BC4-F946-926E-5D5AA8D3DA30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83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Equations of original</a:t>
            </a:r>
            <a:r>
              <a:rPr lang="en-US" baseline="0" dirty="0"/>
              <a:t> BP: “Notice non-linearity” + grey background + citations  </a:t>
            </a:r>
            <a:r>
              <a:rPr lang="en-US" baseline="0" dirty="0" err="1">
                <a:sym typeface="Wingdings"/>
              </a:rPr>
              <a:t>na</a:t>
            </a:r>
            <a:r>
              <a:rPr lang="en-US" baseline="0" dirty="0">
                <a:sym typeface="Wingdings"/>
              </a:rPr>
              <a:t> </a:t>
            </a:r>
            <a:r>
              <a:rPr lang="en-US" baseline="0" dirty="0" err="1">
                <a:sym typeface="Wingdings"/>
              </a:rPr>
              <a:t>xwrisw</a:t>
            </a:r>
            <a:r>
              <a:rPr lang="en-US" baseline="0" dirty="0">
                <a:sym typeface="Wingdings"/>
              </a:rPr>
              <a:t> </a:t>
            </a:r>
            <a:r>
              <a:rPr lang="en-US" baseline="0" dirty="0" err="1">
                <a:sym typeface="Wingdings"/>
              </a:rPr>
              <a:t>sta</a:t>
            </a:r>
            <a:r>
              <a:rPr lang="en-US" baseline="0" dirty="0">
                <a:sym typeface="Wingdings"/>
              </a:rPr>
              <a:t> 2 + </a:t>
            </a:r>
            <a:r>
              <a:rPr lang="en-US" baseline="0" dirty="0" err="1">
                <a:sym typeface="Wingdings"/>
              </a:rPr>
              <a:t>zwgrafia</a:t>
            </a:r>
            <a:r>
              <a:rPr lang="en-US" baseline="0" dirty="0">
                <a:sym typeface="Wingdings"/>
              </a:rPr>
              <a:t> </a:t>
            </a:r>
            <a:r>
              <a:rPr lang="en-US" baseline="0" dirty="0" err="1">
                <a:sym typeface="Wingdings"/>
              </a:rPr>
              <a:t>sto</a:t>
            </a:r>
            <a:r>
              <a:rPr lang="en-US" baseline="0" dirty="0">
                <a:sym typeface="Wingdings"/>
              </a:rPr>
              <a:t> </a:t>
            </a:r>
            <a:r>
              <a:rPr lang="en-US" baseline="0" dirty="0" err="1">
                <a:sym typeface="Wingdings"/>
              </a:rPr>
              <a:t>xarti</a:t>
            </a:r>
            <a:r>
              <a:rPr lang="en-US" baseline="0" dirty="0">
                <a:sym typeface="Wingdings"/>
              </a:rPr>
              <a:t> (prior belief san </a:t>
            </a:r>
            <a:r>
              <a:rPr lang="en-US" baseline="0" dirty="0" err="1">
                <a:sym typeface="Wingdings"/>
              </a:rPr>
              <a:t>tou</a:t>
            </a:r>
            <a:r>
              <a:rPr lang="en-US" baseline="0" dirty="0">
                <a:sym typeface="Wingdings"/>
              </a:rPr>
              <a:t> </a:t>
            </a:r>
            <a:r>
              <a:rPr lang="en-US" baseline="0" dirty="0" err="1">
                <a:sym typeface="Wingdings"/>
              </a:rPr>
              <a:t>ukang</a:t>
            </a:r>
            <a:r>
              <a:rPr lang="en-US" baseline="0" dirty="0">
                <a:sym typeface="Wingdings"/>
              </a:rPr>
              <a:t>, + </a:t>
            </a:r>
            <a:r>
              <a:rPr lang="en-US" baseline="0" dirty="0" err="1">
                <a:sym typeface="Wingdings"/>
              </a:rPr>
              <a:t>mhnymata</a:t>
            </a:r>
            <a:r>
              <a:rPr lang="en-US" baseline="0" dirty="0">
                <a:sym typeface="Wingdings"/>
              </a:rPr>
              <a:t> </a:t>
            </a:r>
            <a:r>
              <a:rPr lang="en-US" baseline="0" dirty="0" err="1">
                <a:sym typeface="Wingdings"/>
              </a:rPr>
              <a:t>geitonwn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NOTATION for messages etc  - this is non-linear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3EF52-0BC4-F946-926E-5D5AA8D3DA30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84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3EF52-0BC4-F946-926E-5D5AA8D3DA30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21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>
                <a:latin typeface="Times New Roman" charset="0"/>
                <a:ea typeface="ＭＳ Ｐゴシック" charset="-128"/>
                <a:cs typeface="ＭＳ Ｐゴシック" charset="-128"/>
              </a:rPr>
              <a:t>Work in collaboration with National Taiwan University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74EA66-1EFB-D34B-8E58-99D2CB32E0A1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3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>
                <a:latin typeface="Times New Roman" charset="0"/>
                <a:ea typeface="ＭＳ Ｐゴシック" charset="-128"/>
                <a:cs typeface="ＭＳ Ｐゴシック" charset="-128"/>
              </a:rPr>
              <a:t>Classification problem where we assume that neighboring nodes are </a:t>
            </a:r>
            <a:r>
              <a:rPr lang="en-US" b="1">
                <a:latin typeface="Times New Roman" charset="0"/>
                <a:ea typeface="ＭＳ Ｐゴシック" charset="-128"/>
                <a:cs typeface="ＭＳ Ｐゴシック" charset="-128"/>
              </a:rPr>
              <a:t>related</a:t>
            </a:r>
          </a:p>
          <a:p>
            <a:r>
              <a:rPr lang="en-US" b="1">
                <a:latin typeface="Times New Roman" charset="0"/>
                <a:ea typeface="ＭＳ Ｐゴシック" charset="-128"/>
                <a:cs typeface="ＭＳ Ｐゴシック" charset="-128"/>
              </a:rPr>
              <a:t>Network effects – birds of a feather flock together</a:t>
            </a: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6E5CC2-3DC5-0140-872A-383FEEADB92A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21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Half: </a:t>
            </a:r>
            <a:r>
              <a:rPr lang="en-US" dirty="0" err="1"/>
              <a:t>yedidia</a:t>
            </a:r>
            <a:r>
              <a:rPr lang="en-US" baseline="0" dirty="0"/>
              <a:t> equations </a:t>
            </a:r>
            <a:r>
              <a:rPr lang="en-US" baseline="0" dirty="0" err="1">
                <a:sym typeface="Wingdings"/>
              </a:rPr>
              <a:t></a:t>
            </a:r>
            <a:r>
              <a:rPr lang="en-US" baseline="0" dirty="0">
                <a:sym typeface="Wingdings"/>
              </a:rPr>
              <a:t> non-linear equations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Half: theorem -</a:t>
            </a:r>
            <a:r>
              <a:rPr lang="en-US" dirty="0" err="1">
                <a:sym typeface="Wingdings"/>
              </a:rPr>
              <a:t></a:t>
            </a:r>
            <a:r>
              <a:rPr lang="en-US" dirty="0">
                <a:sym typeface="Wingdings"/>
              </a:rPr>
              <a:t> linear</a:t>
            </a:r>
          </a:p>
          <a:p>
            <a:r>
              <a:rPr lang="en-US" dirty="0">
                <a:sym typeface="Wingdings"/>
              </a:rPr>
              <a:t>Swap!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3EF52-0BC4-F946-926E-5D5AA8D3DA30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59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C. Faloutsos</a:t>
            </a:r>
          </a:p>
        </p:txBody>
      </p:sp>
      <p:sp>
        <p:nvSpPr>
          <p:cNvPr id="2765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DAF8BB-3EC9-384C-9F23-8ACF0BD44545}" type="slidenum">
              <a:rPr lang="en-US"/>
              <a:pPr/>
              <a:t>3</a:t>
            </a:fld>
            <a:endParaRPr lang="en-US"/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4660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3E344D-AC61-F645-8DB7-46D6064589AA}" type="slidenum">
              <a:rPr lang="en-US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35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879ABD-28CE-4F4D-A211-0452AF7458CE}" type="slidenum">
              <a:rPr lang="en-US"/>
              <a:pPr/>
              <a:t>85</a:t>
            </a:fld>
            <a:endParaRPr lang="en-US"/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3528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>
                <a:latin typeface="Times New Roman" charset="0"/>
                <a:ea typeface="ＭＳ Ｐゴシック" charset="-128"/>
                <a:cs typeface="ＭＳ Ｐゴシック" charset="-128"/>
              </a:rPr>
              <a:t>As of today, has grown to more than three times</a:t>
            </a:r>
          </a:p>
        </p:txBody>
      </p:sp>
      <p:sp>
        <p:nvSpPr>
          <p:cNvPr id="173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C75B3F-0D5E-4143-8442-7ED8987584BE}" type="slidenum">
              <a:rPr lang="en-US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44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 we analyzed data from two services:</a:t>
            </a:r>
            <a:r>
              <a:rPr lang="en-US" baseline="0" dirty="0"/>
              <a:t> </a:t>
            </a:r>
            <a:r>
              <a:rPr lang="en-US" baseline="0" dirty="0" err="1"/>
              <a:t>reddit</a:t>
            </a:r>
            <a:r>
              <a:rPr lang="en-US" baseline="0" dirty="0"/>
              <a:t> and twitter</a:t>
            </a:r>
          </a:p>
          <a:p>
            <a:endParaRPr lang="en-US" baseline="0" dirty="0"/>
          </a:p>
          <a:p>
            <a:r>
              <a:rPr lang="en-US" baseline="0" dirty="0"/>
              <a:t>For the </a:t>
            </a:r>
            <a:r>
              <a:rPr lang="en-US" baseline="0" dirty="0" err="1"/>
              <a:t>reddit</a:t>
            </a:r>
            <a:r>
              <a:rPr lang="en-US" baseline="0" dirty="0"/>
              <a:t> dataset we have time-stamp sequences from over 20k users and </a:t>
            </a:r>
          </a:p>
          <a:p>
            <a:r>
              <a:rPr lang="en-US" baseline="0" dirty="0"/>
              <a:t>For the twitter dataset we have time-stamp sequences from over 6k users</a:t>
            </a:r>
          </a:p>
          <a:p>
            <a:endParaRPr lang="en-US" baseline="0" dirty="0"/>
          </a:p>
          <a:p>
            <a:r>
              <a:rPr lang="en-US" baseline="0" dirty="0"/>
              <a:t>For each user had at least a sequence of at least 900 time-stamps. </a:t>
            </a:r>
          </a:p>
          <a:p>
            <a:r>
              <a:rPr lang="en-US" baseline="0" dirty="0"/>
              <a:t>For the twitter dataset the time-stamps were from tweets.</a:t>
            </a:r>
          </a:p>
          <a:p>
            <a:r>
              <a:rPr lang="en-US" baseline="0" dirty="0"/>
              <a:t>For the </a:t>
            </a:r>
            <a:r>
              <a:rPr lang="en-US" baseline="0" dirty="0" err="1"/>
              <a:t>reddit</a:t>
            </a:r>
            <a:r>
              <a:rPr lang="en-US" baseline="0" dirty="0"/>
              <a:t> dataset the time-stamps were from user comments.</a:t>
            </a:r>
          </a:p>
          <a:p>
            <a:r>
              <a:rPr lang="en-US" baseline="0" dirty="0"/>
              <a:t>From each sequence of time-stamps we also computed the IAT (inter-arrival time) between postings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6A0EE-D046-CA42-A8FC-45291179AA59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297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009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0100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C. Faloutsos</a:t>
            </a:r>
          </a:p>
        </p:txBody>
      </p:sp>
      <p:sp>
        <p:nvSpPr>
          <p:cNvPr id="26010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6D38D273-E09B-A444-98FA-3F679B15186E}" type="datetime1">
              <a:rPr lang="en-US" smtClean="0"/>
              <a:pPr/>
              <a:t>3/14/18</a:t>
            </a:fld>
            <a:endParaRPr lang="en-US"/>
          </a:p>
        </p:txBody>
      </p:sp>
      <p:sp>
        <p:nvSpPr>
          <p:cNvPr id="260102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D20FB9-378C-F043-843C-480363C51D11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30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457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5764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C. Faloutsos</a:t>
            </a:r>
          </a:p>
        </p:txBody>
      </p:sp>
      <p:sp>
        <p:nvSpPr>
          <p:cNvPr id="24576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EEA55A-0C62-764F-92F0-5F28AF6AD5BF}" type="slidenum">
              <a:rPr lang="en-US" smtClean="0"/>
              <a:pPr/>
              <a:t>115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457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5764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C. Faloutsos</a:t>
            </a:r>
          </a:p>
        </p:txBody>
      </p:sp>
      <p:sp>
        <p:nvSpPr>
          <p:cNvPr id="24576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EEA55A-0C62-764F-92F0-5F28AF6AD5BF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9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457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5764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C. Faloutsos</a:t>
            </a:r>
          </a:p>
        </p:txBody>
      </p:sp>
      <p:sp>
        <p:nvSpPr>
          <p:cNvPr id="24576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EEA55A-0C62-764F-92F0-5F28AF6AD5BF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5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C. Faloutsos</a:t>
            </a:r>
          </a:p>
        </p:txBody>
      </p:sp>
      <p:sp>
        <p:nvSpPr>
          <p:cNvPr id="2765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DAF8BB-3EC9-384C-9F23-8ACF0BD44545}" type="slidenum">
              <a:rPr lang="en-US"/>
              <a:pPr/>
              <a:t>4</a:t>
            </a:fld>
            <a:endParaRPr lang="en-US"/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5299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C. Faloutsos</a:t>
            </a:r>
          </a:p>
        </p:txBody>
      </p:sp>
      <p:sp>
        <p:nvSpPr>
          <p:cNvPr id="2765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DAF8BB-3EC9-384C-9F23-8ACF0BD44545}" type="slidenum">
              <a:rPr lang="en-US"/>
              <a:pPr/>
              <a:t>5</a:t>
            </a:fld>
            <a:endParaRPr lang="en-US"/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5715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C. Faloutsos</a:t>
            </a:r>
          </a:p>
        </p:txBody>
      </p:sp>
      <p:sp>
        <p:nvSpPr>
          <p:cNvPr id="2765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DAF8BB-3EC9-384C-9F23-8ACF0BD44545}" type="slidenum">
              <a:rPr lang="en-US"/>
              <a:pPr/>
              <a:t>6</a:t>
            </a:fld>
            <a:endParaRPr lang="en-US"/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8932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C. Faloutsos</a:t>
            </a:r>
          </a:p>
        </p:txBody>
      </p:sp>
      <p:sp>
        <p:nvSpPr>
          <p:cNvPr id="2765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DAF8BB-3EC9-384C-9F23-8ACF0BD44545}" type="slidenum">
              <a:rPr lang="en-US"/>
              <a:pPr/>
              <a:t>7</a:t>
            </a:fld>
            <a:endParaRPr lang="en-US"/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6721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C. Faloutsos</a:t>
            </a:r>
          </a:p>
        </p:txBody>
      </p:sp>
      <p:sp>
        <p:nvSpPr>
          <p:cNvPr id="3686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50CC08-7055-4F45-B2E9-0B444CD8AEE8}" type="slidenum">
              <a:rPr lang="en-US"/>
              <a:pPr/>
              <a:t>13</a:t>
            </a:fld>
            <a:endParaRPr lang="en-US"/>
          </a:p>
        </p:txBody>
      </p:sp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C. Faloutsos</a:t>
            </a:r>
          </a:p>
        </p:txBody>
      </p:sp>
      <p:sp>
        <p:nvSpPr>
          <p:cNvPr id="389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811B55-871C-984F-86A0-805305D6DC69}" type="slidenum">
              <a:rPr lang="en-US"/>
              <a:pPr/>
              <a:t>14</a:t>
            </a:fld>
            <a:endParaRPr lang="en-US"/>
          </a:p>
        </p:txBody>
      </p:sp>
      <p:sp>
        <p:nvSpPr>
          <p:cNvPr id="389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C. Faloutsos</a:t>
            </a:r>
          </a:p>
        </p:txBody>
      </p:sp>
      <p:sp>
        <p:nvSpPr>
          <p:cNvPr id="409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CB4DA7-4295-CD42-B6B9-A91A3F76167D}" type="slidenum">
              <a:rPr lang="en-US"/>
              <a:pPr/>
              <a:t>15</a:t>
            </a:fld>
            <a:endParaRPr lang="en-US"/>
          </a:p>
        </p:txBody>
      </p:sp>
      <p:sp>
        <p:nvSpPr>
          <p:cNvPr id="409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377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77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8E4E0BD2-09C6-7241-AE84-9E1A8AFC88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EB713-338D-7646-864A-97557A8D5F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FBDB5-533E-3145-80B6-A838220DC0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478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A4DD9-C03C-EF49-8F6F-D5858AC0C9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362D9-64E9-9046-8074-C7BC740C5B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003C9-D139-1642-8368-6C93BF9E34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1"/>
            <a:ext cx="9144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-1" y="6445604"/>
            <a:ext cx="9144001" cy="419096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1" y="6445604"/>
            <a:ext cx="796835" cy="419096"/>
          </a:xfrm>
          <a:prstGeom prst="rect">
            <a:avLst/>
          </a:prstGeom>
          <a:solidFill>
            <a:srgbClr val="F96A0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143000" y="1122364"/>
            <a:ext cx="6858000" cy="2387601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marL="0" indent="0" algn="ctr" defTabSz="685800">
              <a:defRPr sz="4400"/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 marL="0" indent="0" algn="ctr" defTabSz="685800">
              <a:buSzTx/>
              <a:buFontTx/>
              <a:buNone/>
              <a:defRPr sz="1800"/>
            </a:lvl1pPr>
            <a:lvl2pPr marL="0" indent="457200" algn="ctr" defTabSz="685800">
              <a:buSzTx/>
              <a:buFontTx/>
              <a:buNone/>
              <a:defRPr sz="1800"/>
            </a:lvl2pPr>
            <a:lvl3pPr marL="0" indent="914400" algn="ctr" defTabSz="685800">
              <a:buSzTx/>
              <a:buFontTx/>
              <a:buNone/>
              <a:defRPr sz="1800"/>
            </a:lvl3pPr>
            <a:lvl4pPr marL="0" indent="1371600" algn="ctr" defTabSz="685800">
              <a:buSzTx/>
              <a:buFontTx/>
              <a:buNone/>
              <a:defRPr sz="1800"/>
            </a:lvl4pPr>
            <a:lvl5pPr marL="0" indent="1828800" algn="ctr" defTabSz="685800">
              <a:buSzTx/>
              <a:buFontTx/>
              <a:buNone/>
              <a:defRPr sz="1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8318207" y="6400059"/>
            <a:ext cx="197144" cy="277708"/>
          </a:xfrm>
          <a:prstGeom prst="rect">
            <a:avLst/>
          </a:prstGeom>
        </p:spPr>
        <p:txBody>
          <a:bodyPr lIns="34289" tIns="34289" rIns="34289" bIns="34289"/>
          <a:lstStyle>
            <a:lvl1pPr defTabSz="685800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43987-7F84-BB4A-8611-CDF75B6A73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532E7-99EF-2E4B-AD85-45A009820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0F46C-E5B9-0C42-9643-F4D6606C7F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56CD1-EFB6-4546-BDF5-48AB55646A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C5492-91F8-8542-ABB8-0E1026885B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3" name="Picture 1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5676E-2EEE-EE43-9455-E89CF47354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D3D8F-8226-C44F-8600-6FDD01531D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43BB3-5CC7-8942-98DD-6DD0B51EEC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76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76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2376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>
                <a:latin typeface="Times New Roman" charset="0"/>
              </a:defRPr>
            </a:lvl1pPr>
          </a:lstStyle>
          <a:p>
            <a:pPr>
              <a:defRPr/>
            </a:pPr>
            <a:fld id="{6629BCF2-6520-6C49-93E1-80F2FA5CFB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10"/>
          <p:cNvPicPr>
            <a:picLocks noChangeAspect="1" noChangeArrowheads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6060" r:id="rId2"/>
    <p:sldLayoutId id="2147486061" r:id="rId3"/>
    <p:sldLayoutId id="2147486062" r:id="rId4"/>
    <p:sldLayoutId id="2147486063" r:id="rId5"/>
    <p:sldLayoutId id="2147486064" r:id="rId6"/>
    <p:sldLayoutId id="2147486065" r:id="rId7"/>
    <p:sldLayoutId id="2147486066" r:id="rId8"/>
    <p:sldLayoutId id="2147486067" r:id="rId9"/>
    <p:sldLayoutId id="2147486068" r:id="rId10"/>
    <p:sldLayoutId id="2147486069" r:id="rId11"/>
    <p:sldLayoutId id="2147486070" r:id="rId12"/>
    <p:sldLayoutId id="2147486071" r:id="rId13"/>
    <p:sldLayoutId id="2147486072" r:id="rId14"/>
    <p:sldLayoutId id="2147486073" r:id="rId15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5.png"/><Relationship Id="rId5" Type="http://schemas.openxmlformats.org/officeDocument/2006/relationships/image" Target="../media/image6.jpg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95.png"/><Relationship Id="rId4" Type="http://schemas.openxmlformats.org/officeDocument/2006/relationships/image" Target="../media/image5.png"/><Relationship Id="rId9" Type="http://schemas.openxmlformats.org/officeDocument/2006/relationships/image" Target="../media/image86.jpe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13" Type="http://schemas.openxmlformats.org/officeDocument/2006/relationships/image" Target="../media/image108.png"/><Relationship Id="rId3" Type="http://schemas.openxmlformats.org/officeDocument/2006/relationships/image" Target="../media/image99.png"/><Relationship Id="rId7" Type="http://schemas.openxmlformats.org/officeDocument/2006/relationships/image" Target="../media/image102.jpe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jpeg"/><Relationship Id="rId11" Type="http://schemas.openxmlformats.org/officeDocument/2006/relationships/image" Target="../media/image106.jpeg"/><Relationship Id="rId5" Type="http://schemas.openxmlformats.org/officeDocument/2006/relationships/image" Target="../media/image100.png"/><Relationship Id="rId15" Type="http://schemas.openxmlformats.org/officeDocument/2006/relationships/image" Target="../media/image66.png"/><Relationship Id="rId10" Type="http://schemas.openxmlformats.org/officeDocument/2006/relationships/image" Target="../media/image105.jpeg"/><Relationship Id="rId4" Type="http://schemas.openxmlformats.org/officeDocument/2006/relationships/image" Target="../media/image34.jpeg"/><Relationship Id="rId9" Type="http://schemas.openxmlformats.org/officeDocument/2006/relationships/image" Target="../media/image104.png"/><Relationship Id="rId14" Type="http://schemas.openxmlformats.org/officeDocument/2006/relationships/image" Target="../media/image109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rganclaypool.com/doi/abs/10.2200/S00449ED1V01Y201209DMK006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dpi.com/2227-9709/4/3/22/pdf" TargetMode="External"/><Relationship Id="rId2" Type="http://schemas.openxmlformats.org/officeDocument/2006/relationships/hyperlink" Target="http://perseus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drew.cmu.edu/user/bhooi/papers/fraudar_kdd16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lexbeutel.com/papers/crossspot-icdm15-paper.pdf" TargetMode="External"/><Relationship Id="rId4" Type="http://schemas.openxmlformats.org/officeDocument/2006/relationships/hyperlink" Target="http://www.cs.cmu.edu/~kijungs/papers/mzoomPKDD2016.pdf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cr.edu/~epapalex/papers/tsp17-tensors.pd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5.png"/><Relationship Id="rId5" Type="http://schemas.openxmlformats.org/officeDocument/2006/relationships/image" Target="../media/image6.jpg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54.png"/><Relationship Id="rId5" Type="http://schemas.openxmlformats.org/officeDocument/2006/relationships/image" Target="../media/image6.jpg"/><Relationship Id="rId10" Type="http://schemas.openxmlformats.org/officeDocument/2006/relationships/hyperlink" Target="http://www.cs.cmu.edu/~deswaran/code/zoobp.zip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95.png"/><Relationship Id="rId4" Type="http://schemas.openxmlformats.org/officeDocument/2006/relationships/image" Target="../media/image5.png"/><Relationship Id="rId9" Type="http://schemas.openxmlformats.org/officeDocument/2006/relationships/image" Target="../media/image86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rganclaypool.com/doi/abs/10.2200/S00449ED1V01Y201209DMK006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5.png"/><Relationship Id="rId5" Type="http://schemas.openxmlformats.org/officeDocument/2006/relationships/image" Target="../media/image6.jpg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hyperlink" Target="http://fredhohman.com/papers/p" TargetMode="External"/><Relationship Id="rId7" Type="http://schemas.openxmlformats.org/officeDocument/2006/relationships/image" Target="../media/image48.jpg"/><Relationship Id="rId2" Type="http://schemas.openxmlformats.org/officeDocument/2006/relationships/hyperlink" Target="http://fredhohman.com/papers/playgroun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-personal.umich.edu/~dijin/" TargetMode="External"/><Relationship Id="rId5" Type="http://schemas.openxmlformats.org/officeDocument/2006/relationships/hyperlink" Target="http://perseushub.com/datasets/27" TargetMode="External"/><Relationship Id="rId4" Type="http://schemas.openxmlformats.org/officeDocument/2006/relationships/hyperlink" Target="http://perseushub.com/" TargetMode="External"/><Relationship Id="rId9" Type="http://schemas.openxmlformats.org/officeDocument/2006/relationships/image" Target="../media/image50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dpi.com/2227-9709/4/3/22/pdf" TargetMode="External"/><Relationship Id="rId2" Type="http://schemas.openxmlformats.org/officeDocument/2006/relationships/hyperlink" Target="http://perseus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54.png"/><Relationship Id="rId5" Type="http://schemas.openxmlformats.org/officeDocument/2006/relationships/image" Target="../media/image6.jpg"/><Relationship Id="rId10" Type="http://schemas.openxmlformats.org/officeDocument/2006/relationships/hyperlink" Target="http://www.cs.cmu.edu/~deswaran/code/zoobp.zip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9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7.png"/><Relationship Id="rId5" Type="http://schemas.openxmlformats.org/officeDocument/2006/relationships/image" Target="../media/image58.png"/><Relationship Id="rId4" Type="http://schemas.openxmlformats.org/officeDocument/2006/relationships/oleObject" Target="../embeddings/oleObject1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1.png"/><Relationship Id="rId10" Type="http://schemas.openxmlformats.org/officeDocument/2006/relationships/image" Target="../media/image57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6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cs.cmu.edu/~deswaran/code/zoobp.zip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gi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54.png"/><Relationship Id="rId5" Type="http://schemas.openxmlformats.org/officeDocument/2006/relationships/image" Target="../media/image6.jpg"/><Relationship Id="rId10" Type="http://schemas.openxmlformats.org/officeDocument/2006/relationships/hyperlink" Target="http://www.cs.cmu.edu/~deswaran/code/zoobp.zip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49" y="1379538"/>
            <a:ext cx="8081963" cy="2365375"/>
          </a:xfrm>
        </p:spPr>
        <p:txBody>
          <a:bodyPr/>
          <a:lstStyle/>
          <a:p>
            <a:r>
              <a:rPr lang="en-US" dirty="0"/>
              <a:t>Anomaly detection in large graphs -     </a:t>
            </a:r>
            <a:r>
              <a:rPr lang="en-US" sz="3600" dirty="0"/>
              <a:t>powerful tools and the intuition behind them.</a:t>
            </a:r>
            <a:br>
              <a:rPr lang="en-US" dirty="0"/>
            </a:b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Christos </a:t>
            </a:r>
            <a:r>
              <a:rPr lang="en-US" sz="3600" i="1" dirty="0" err="1">
                <a:ea typeface="ＭＳ Ｐゴシック" charset="-128"/>
                <a:cs typeface="ＭＳ Ｐゴシック" charset="-128"/>
              </a:rPr>
              <a:t>Faloutsos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  <a:p>
            <a:r>
              <a:rPr lang="en-US" sz="3600" dirty="0">
                <a:ea typeface="ＭＳ Ｐゴシック" charset="-128"/>
                <a:cs typeface="ＭＳ Ｐゴシック" charset="-128"/>
              </a:rPr>
              <a:t>CMU &amp; Amazon (sabbatical)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8412A-6532-5F43-B0A2-1687FC59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P1: static – </a:t>
            </a:r>
            <a:r>
              <a:rPr lang="en-US" dirty="0" err="1"/>
              <a:t>unsup</a:t>
            </a:r>
            <a:r>
              <a:rPr lang="en-US" dirty="0"/>
              <a:t>: Recipes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AFA5D-0252-0F44-A04C-5505E6DAD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25925-4AA1-1144-8BA3-AFC94D843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8262D8-4621-504D-92BE-24931BC87D6B}"/>
              </a:ext>
            </a:extLst>
          </p:cNvPr>
          <p:cNvGrpSpPr>
            <a:grpSpLocks noChangeAspect="1"/>
          </p:cNvGrpSpPr>
          <p:nvPr/>
        </p:nvGrpSpPr>
        <p:grpSpPr>
          <a:xfrm>
            <a:off x="419100" y="3280407"/>
            <a:ext cx="3238500" cy="1823789"/>
            <a:chOff x="455026" y="2461116"/>
            <a:chExt cx="6725086" cy="37872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5D719E7-E5CC-074A-B6A4-EB0FB65E14A1}"/>
                </a:ext>
              </a:extLst>
            </p:cNvPr>
            <p:cNvGrpSpPr/>
            <p:nvPr/>
          </p:nvGrpSpPr>
          <p:grpSpPr>
            <a:xfrm>
              <a:off x="3405787" y="2461116"/>
              <a:ext cx="3774325" cy="3787284"/>
              <a:chOff x="1223151" y="2384916"/>
              <a:chExt cx="3774325" cy="378728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AC5D256-B51E-E541-BCF6-1B51DC940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23151" y="2596055"/>
                <a:ext cx="680811" cy="812581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412C95E-D637-BD4D-9C57-030F5BCBD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3151" y="3653658"/>
                <a:ext cx="544602" cy="81258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6DA113D-37DE-8447-BEE7-9FFE30B30E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2681" y="5359619"/>
                <a:ext cx="465541" cy="812581"/>
              </a:xfrm>
              <a:prstGeom prst="rect">
                <a:avLst/>
              </a:prstGeom>
            </p:spPr>
          </p:pic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C56D5C4-16FB-EA41-AD75-BA86CC44F73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91255" y="2804042"/>
                <a:ext cx="1435801" cy="233449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51EBC68-D61A-9041-A920-E3578BEA6C2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38703" y="2963919"/>
                <a:ext cx="1488353" cy="1114096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1852F30-4BD2-5940-A4EC-5E6F04781359}"/>
                  </a:ext>
                </a:extLst>
              </p:cNvPr>
              <p:cNvCxnSpPr/>
              <p:nvPr/>
            </p:nvCxnSpPr>
            <p:spPr bwMode="auto">
              <a:xfrm>
                <a:off x="2291255" y="3233463"/>
                <a:ext cx="1447266" cy="1800662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A129C5A-106D-824D-8BCC-3F009BF5C399}"/>
                  </a:ext>
                </a:extLst>
              </p:cNvPr>
              <p:cNvCxnSpPr/>
              <p:nvPr/>
            </p:nvCxnSpPr>
            <p:spPr bwMode="auto">
              <a:xfrm flipV="1">
                <a:off x="2194664" y="5213131"/>
                <a:ext cx="1532392" cy="515007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6E2BFC7-01D5-D74D-A910-74B4B09B2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2786" y="4035801"/>
                <a:ext cx="838253" cy="83825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E35BC52-7306-0B4D-97DE-34DB29B93D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8616" y="2384916"/>
                <a:ext cx="838253" cy="83825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B4C8DE5-6615-D74F-9950-C92D1466F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40583" y="5045560"/>
                <a:ext cx="756893" cy="756893"/>
              </a:xfrm>
              <a:prstGeom prst="rect">
                <a:avLst/>
              </a:prstGeom>
            </p:spPr>
          </p:pic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2B249C7-2A20-174A-8DF7-59627C388F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22656" y="4268949"/>
                <a:ext cx="1763423" cy="0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A14C9C-C27F-4E4F-B579-AADDDDD1F40B}"/>
                </a:ext>
              </a:extLst>
            </p:cNvPr>
            <p:cNvSpPr txBox="1"/>
            <p:nvPr/>
          </p:nvSpPr>
          <p:spPr>
            <a:xfrm>
              <a:off x="455026" y="2885154"/>
              <a:ext cx="1540863" cy="50990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128.2.2.3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301CFDE-EE4E-4E45-9A49-A95E74E4158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71516" y="3040120"/>
              <a:ext cx="1094198" cy="91255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9F64BE4-B8BA-284A-B7ED-F29E266D75C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08938" y="3346227"/>
              <a:ext cx="1056776" cy="807988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ADD6C8B-BE01-2F48-94D7-D3602D6B254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71516" y="3484836"/>
              <a:ext cx="1113243" cy="2393818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pic>
        <p:nvPicPr>
          <p:cNvPr id="24" name="Picture 4">
            <a:extLst>
              <a:ext uri="{FF2B5EF4-FFF2-40B4-BE49-F238E27FC236}">
                <a16:creationId xmlns:a16="http://schemas.microsoft.com/office/drawing/2014/main" id="{10FB6586-184F-844E-8544-0F9272AA2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442684"/>
            <a:ext cx="2101430" cy="149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94CFBD-2BF5-9E45-AFCF-1A5AFE62BAFF}"/>
              </a:ext>
            </a:extLst>
          </p:cNvPr>
          <p:cNvCxnSpPr>
            <a:cxnSpLocks/>
          </p:cNvCxnSpPr>
          <p:nvPr/>
        </p:nvCxnSpPr>
        <p:spPr bwMode="auto">
          <a:xfrm>
            <a:off x="4318000" y="2019300"/>
            <a:ext cx="0" cy="40259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39C5096-7003-3048-A8EC-5D485267F56C}"/>
              </a:ext>
            </a:extLst>
          </p:cNvPr>
          <p:cNvSpPr txBox="1"/>
          <p:nvPr/>
        </p:nvSpPr>
        <p:spPr>
          <a:xfrm>
            <a:off x="4572000" y="1942544"/>
            <a:ext cx="27254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R1.1) Power law </a:t>
            </a:r>
          </a:p>
          <a:p>
            <a:pPr algn="l"/>
            <a:r>
              <a:rPr lang="en-US" dirty="0"/>
              <a:t>violations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6C5469-8372-4B41-B723-19DA19612A8E}"/>
              </a:ext>
            </a:extLst>
          </p:cNvPr>
          <p:cNvSpPr txBox="1"/>
          <p:nvPr/>
        </p:nvSpPr>
        <p:spPr>
          <a:xfrm>
            <a:off x="4572000" y="4116938"/>
            <a:ext cx="26532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R1.2) </a:t>
            </a:r>
            <a:r>
              <a:rPr lang="en-US" dirty="0" err="1"/>
              <a:t>eigenPlots</a:t>
            </a:r>
            <a:endParaRPr lang="en-US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DCD830CA-57BB-C442-AB25-7B2B62F99A32}"/>
              </a:ext>
            </a:extLst>
          </p:cNvPr>
          <p:cNvSpPr/>
          <p:nvPr/>
        </p:nvSpPr>
        <p:spPr bwMode="auto">
          <a:xfrm>
            <a:off x="2417945" y="1580165"/>
            <a:ext cx="345709" cy="457200"/>
          </a:xfrm>
          <a:prstGeom prst="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87299048-1C9D-7D40-8102-8C5D1796EDC3}"/>
              </a:ext>
            </a:extLst>
          </p:cNvPr>
          <p:cNvSpPr/>
          <p:nvPr/>
        </p:nvSpPr>
        <p:spPr bwMode="auto">
          <a:xfrm>
            <a:off x="6996058" y="1490589"/>
            <a:ext cx="345709" cy="457200"/>
          </a:xfrm>
          <a:prstGeom prst="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954163-0EDB-A540-93E9-6F0AD40C7DF1}"/>
              </a:ext>
            </a:extLst>
          </p:cNvPr>
          <p:cNvGrpSpPr/>
          <p:nvPr/>
        </p:nvGrpSpPr>
        <p:grpSpPr>
          <a:xfrm>
            <a:off x="4807192" y="4954212"/>
            <a:ext cx="3978528" cy="819043"/>
            <a:chOff x="4807192" y="4954212"/>
            <a:chExt cx="3978528" cy="81904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5B6454D-93AE-9943-BBC1-D2E8AF7320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52103" y="4954212"/>
              <a:ext cx="3233617" cy="819043"/>
              <a:chOff x="717598" y="1600199"/>
              <a:chExt cx="7833001" cy="198402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A7682B6A-56EE-9144-9F85-E64C9DB8DF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598" y="1600200"/>
                <a:ext cx="3306703" cy="19840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" name="Picture 3">
                <a:extLst>
                  <a:ext uri="{FF2B5EF4-FFF2-40B4-BE49-F238E27FC236}">
                    <a16:creationId xmlns:a16="http://schemas.microsoft.com/office/drawing/2014/main" id="{BC4DB834-B089-E841-861D-F25A4AD79A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2720" y="1600199"/>
                <a:ext cx="3157879" cy="189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38" name="直接箭头连接符 24">
                <a:extLst>
                  <a:ext uri="{FF2B5EF4-FFF2-40B4-BE49-F238E27FC236}">
                    <a16:creationId xmlns:a16="http://schemas.microsoft.com/office/drawing/2014/main" id="{816CB597-5D80-0240-B15E-1C33C17BC1A4}"/>
                  </a:ext>
                </a:extLst>
              </p:cNvPr>
              <p:cNvCxnSpPr/>
              <p:nvPr/>
            </p:nvCxnSpPr>
            <p:spPr>
              <a:xfrm>
                <a:off x="4253972" y="2539999"/>
                <a:ext cx="93454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2C056C0-DF72-FC42-8663-1FA126D99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07192" y="5046829"/>
              <a:ext cx="342417" cy="342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1008922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762" y="328613"/>
            <a:ext cx="6835919" cy="682625"/>
          </a:xfrm>
        </p:spPr>
        <p:txBody>
          <a:bodyPr/>
          <a:lstStyle/>
          <a:p>
            <a:r>
              <a:rPr lang="en-US" dirty="0"/>
              <a:t>Anomaly detection in time-evolving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018809"/>
          </a:xfrm>
        </p:spPr>
        <p:txBody>
          <a:bodyPr/>
          <a:lstStyle/>
          <a:p>
            <a:r>
              <a:rPr lang="pt-PT" dirty="0"/>
              <a:t>Anomalous communities in phone call data:</a:t>
            </a:r>
            <a:endParaRPr lang="en-US" dirty="0"/>
          </a:p>
          <a:p>
            <a:pPr lvl="1"/>
            <a:r>
              <a:rPr lang="pt-PT" dirty="0"/>
              <a:t>European country, 4M clients, data over 2 weeks</a:t>
            </a:r>
          </a:p>
          <a:p>
            <a:pPr lvl="1"/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r>
              <a:rPr lang="pt-PT" dirty="0"/>
              <a:t>~200 calls to EACH receiver on EACH day!</a:t>
            </a:r>
          </a:p>
        </p:txBody>
      </p:sp>
      <p:pic>
        <p:nvPicPr>
          <p:cNvPr id="3074" name="Picture 2" descr="C:\Users\maraujo\Dropbox\acomp_heavy5st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852" y="3659656"/>
            <a:ext cx="2762684" cy="20720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araujo\Dropbox\bcomp_heavy5st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9064" y="3647840"/>
            <a:ext cx="2794191" cy="20956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maraujo\Dropbox\ccomp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8452" y="3864769"/>
            <a:ext cx="3352800" cy="18669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52688" y="329807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PT" dirty="0">
                <a:solidFill>
                  <a:prstClr val="black"/>
                </a:solidFill>
                <a:latin typeface="Arial" charset="0"/>
                <a:ea typeface="ＭＳ Ｐゴシック" charset="0"/>
              </a:rPr>
              <a:t>1 caller</a:t>
            </a:r>
            <a:endParaRPr lang="en-US" dirty="0">
              <a:solidFill>
                <a:prstClr val="black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1169" y="329807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PT" dirty="0">
                <a:solidFill>
                  <a:prstClr val="black"/>
                </a:solidFill>
                <a:latin typeface="Arial" charset="0"/>
                <a:ea typeface="ＭＳ Ｐゴシック" charset="0"/>
              </a:rPr>
              <a:t>5 receivers</a:t>
            </a:r>
            <a:endParaRPr lang="en-US" dirty="0">
              <a:solidFill>
                <a:prstClr val="black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62421" y="3298074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PT" dirty="0">
                <a:solidFill>
                  <a:prstClr val="black"/>
                </a:solidFill>
                <a:latin typeface="Arial" charset="0"/>
                <a:ea typeface="ＭＳ Ｐゴシック" charset="0"/>
              </a:rPr>
              <a:t>4 days of activity</a:t>
            </a:r>
            <a:endParaRPr lang="en-US" dirty="0">
              <a:solidFill>
                <a:prstClr val="black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4" name="Group 14"/>
          <p:cNvGrpSpPr>
            <a:grpSpLocks noChangeAspect="1"/>
          </p:cNvGrpSpPr>
          <p:nvPr/>
        </p:nvGrpSpPr>
        <p:grpSpPr>
          <a:xfrm>
            <a:off x="7423150" y="611403"/>
            <a:ext cx="1720850" cy="1059549"/>
            <a:chOff x="1409700" y="3761003"/>
            <a:chExt cx="3441700" cy="2119097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3657600" y="4419600"/>
              <a:ext cx="46038" cy="1422400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3644900" y="4419600"/>
              <a:ext cx="762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37"/>
            <p:cNvGrpSpPr/>
            <p:nvPr/>
          </p:nvGrpSpPr>
          <p:grpSpPr>
            <a:xfrm>
              <a:off x="3873500" y="4356100"/>
              <a:ext cx="977900" cy="50799"/>
              <a:chOff x="3873500" y="4356100"/>
              <a:chExt cx="977900" cy="50799"/>
            </a:xfrm>
          </p:grpSpPr>
          <p:sp>
            <p:nvSpPr>
              <p:cNvPr id="29" name="Rectangle 10"/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026844" y="4445001"/>
              <a:ext cx="379382" cy="492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24" name="Parallelogram 23"/>
            <p:cNvSpPr/>
            <p:nvPr/>
          </p:nvSpPr>
          <p:spPr bwMode="auto">
            <a:xfrm>
              <a:off x="1409700" y="3949700"/>
              <a:ext cx="1473200" cy="431800"/>
            </a:xfrm>
            <a:prstGeom prst="parallelogram">
              <a:avLst>
                <a:gd name="adj" fmla="val 95588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arallelogram 24"/>
            <p:cNvSpPr/>
            <p:nvPr/>
          </p:nvSpPr>
          <p:spPr bwMode="auto">
            <a:xfrm rot="5400000" flipV="1">
              <a:off x="1689100" y="4699000"/>
              <a:ext cx="1917700" cy="444500"/>
            </a:xfrm>
            <a:prstGeom prst="parallelogram">
              <a:avLst>
                <a:gd name="adj" fmla="val 98007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38"/>
            <p:cNvGrpSpPr/>
            <p:nvPr/>
          </p:nvGrpSpPr>
          <p:grpSpPr>
            <a:xfrm rot="18634327">
              <a:off x="3582932" y="4035585"/>
              <a:ext cx="625012" cy="75847"/>
              <a:chOff x="3873500" y="4356100"/>
              <a:chExt cx="977900" cy="50799"/>
            </a:xfrm>
          </p:grpSpPr>
          <p:sp>
            <p:nvSpPr>
              <p:cNvPr id="27" name="Rectangle 10"/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BE5569-CF53-2846-A617-71F3DCE54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D8FA3F-8AA1-C245-B150-9E89B029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918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762" y="328613"/>
            <a:ext cx="6835919" cy="682625"/>
          </a:xfrm>
        </p:spPr>
        <p:txBody>
          <a:bodyPr/>
          <a:lstStyle/>
          <a:p>
            <a:r>
              <a:rPr lang="en-US" dirty="0"/>
              <a:t>Anomaly detection in time-evolving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018809"/>
          </a:xfrm>
        </p:spPr>
        <p:txBody>
          <a:bodyPr/>
          <a:lstStyle/>
          <a:p>
            <a:r>
              <a:rPr lang="pt-PT" dirty="0"/>
              <a:t>Anomalous communities in phone call data:</a:t>
            </a:r>
            <a:endParaRPr lang="en-US" dirty="0"/>
          </a:p>
          <a:p>
            <a:pPr lvl="1"/>
            <a:r>
              <a:rPr lang="pt-PT" dirty="0"/>
              <a:t>European country, 4M clients, data over 2 weeks</a:t>
            </a:r>
          </a:p>
          <a:p>
            <a:pPr lvl="1"/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r>
              <a:rPr lang="pt-PT" dirty="0"/>
              <a:t>~200 calls to EACH receiver on EACH day!</a:t>
            </a:r>
          </a:p>
        </p:txBody>
      </p:sp>
      <p:pic>
        <p:nvPicPr>
          <p:cNvPr id="3074" name="Picture 2" descr="C:\Users\maraujo\Dropbox\acomp_heavy5st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852" y="3659656"/>
            <a:ext cx="2762684" cy="20720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araujo\Dropbox\bcomp_heavy5st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9064" y="3647840"/>
            <a:ext cx="2794191" cy="20956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maraujo\Dropbox\ccomp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8452" y="3864769"/>
            <a:ext cx="3352800" cy="18669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52688" y="329807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PT" dirty="0">
                <a:solidFill>
                  <a:prstClr val="black"/>
                </a:solidFill>
                <a:latin typeface="Arial" charset="0"/>
                <a:ea typeface="ＭＳ Ｐゴシック" charset="0"/>
              </a:rPr>
              <a:t>1 caller</a:t>
            </a:r>
            <a:endParaRPr lang="en-US" dirty="0">
              <a:solidFill>
                <a:prstClr val="black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1169" y="329807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PT" dirty="0">
                <a:solidFill>
                  <a:prstClr val="black"/>
                </a:solidFill>
                <a:latin typeface="Arial" charset="0"/>
                <a:ea typeface="ＭＳ Ｐゴシック" charset="0"/>
              </a:rPr>
              <a:t>5 receivers</a:t>
            </a:r>
            <a:endParaRPr lang="en-US" dirty="0">
              <a:solidFill>
                <a:prstClr val="black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62421" y="3298074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PT" dirty="0">
                <a:solidFill>
                  <a:prstClr val="black"/>
                </a:solidFill>
                <a:latin typeface="Arial" charset="0"/>
                <a:ea typeface="ＭＳ Ｐゴシック" charset="0"/>
              </a:rPr>
              <a:t>4 days of activity</a:t>
            </a:r>
            <a:endParaRPr lang="en-US" dirty="0">
              <a:solidFill>
                <a:prstClr val="black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4" name="Group 14"/>
          <p:cNvGrpSpPr>
            <a:grpSpLocks noChangeAspect="1"/>
          </p:cNvGrpSpPr>
          <p:nvPr/>
        </p:nvGrpSpPr>
        <p:grpSpPr>
          <a:xfrm>
            <a:off x="7423150" y="611403"/>
            <a:ext cx="1720850" cy="1059549"/>
            <a:chOff x="1409700" y="3761003"/>
            <a:chExt cx="3441700" cy="2119097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3657600" y="4419600"/>
              <a:ext cx="46038" cy="1422400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3644900" y="4419600"/>
              <a:ext cx="762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37"/>
            <p:cNvGrpSpPr/>
            <p:nvPr/>
          </p:nvGrpSpPr>
          <p:grpSpPr>
            <a:xfrm>
              <a:off x="3873500" y="4356100"/>
              <a:ext cx="977900" cy="50799"/>
              <a:chOff x="3873500" y="4356100"/>
              <a:chExt cx="977900" cy="50799"/>
            </a:xfrm>
          </p:grpSpPr>
          <p:sp>
            <p:nvSpPr>
              <p:cNvPr id="29" name="Rectangle 10"/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026844" y="4445001"/>
              <a:ext cx="379382" cy="492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24" name="Parallelogram 23"/>
            <p:cNvSpPr/>
            <p:nvPr/>
          </p:nvSpPr>
          <p:spPr bwMode="auto">
            <a:xfrm>
              <a:off x="1409700" y="3949700"/>
              <a:ext cx="1473200" cy="431800"/>
            </a:xfrm>
            <a:prstGeom prst="parallelogram">
              <a:avLst>
                <a:gd name="adj" fmla="val 95588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arallelogram 24"/>
            <p:cNvSpPr/>
            <p:nvPr/>
          </p:nvSpPr>
          <p:spPr bwMode="auto">
            <a:xfrm rot="5400000" flipV="1">
              <a:off x="1689100" y="4699000"/>
              <a:ext cx="1917700" cy="444500"/>
            </a:xfrm>
            <a:prstGeom prst="parallelogram">
              <a:avLst>
                <a:gd name="adj" fmla="val 98007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38"/>
            <p:cNvGrpSpPr/>
            <p:nvPr/>
          </p:nvGrpSpPr>
          <p:grpSpPr>
            <a:xfrm rot="18634327">
              <a:off x="3582932" y="4035585"/>
              <a:ext cx="625012" cy="75847"/>
              <a:chOff x="3873500" y="4356100"/>
              <a:chExt cx="977900" cy="50799"/>
            </a:xfrm>
          </p:grpSpPr>
          <p:sp>
            <p:nvSpPr>
              <p:cNvPr id="27" name="Rectangle 10"/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1" name="Rectangle 30"/>
          <p:cNvSpPr/>
          <p:nvPr/>
        </p:nvSpPr>
        <p:spPr bwMode="auto">
          <a:xfrm>
            <a:off x="2082800" y="4114800"/>
            <a:ext cx="58419" cy="1130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 bwMode="auto">
          <a:xfrm>
            <a:off x="3543300" y="4140200"/>
            <a:ext cx="58419" cy="1130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 bwMode="auto">
          <a:xfrm>
            <a:off x="4787900" y="4140200"/>
            <a:ext cx="58419" cy="1130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 bwMode="auto">
          <a:xfrm>
            <a:off x="4914900" y="4140200"/>
            <a:ext cx="58419" cy="1130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 bwMode="auto">
          <a:xfrm>
            <a:off x="4648200" y="4127500"/>
            <a:ext cx="58419" cy="1130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 bwMode="auto">
          <a:xfrm>
            <a:off x="3708400" y="4127500"/>
            <a:ext cx="58419" cy="1130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 bwMode="auto">
          <a:xfrm>
            <a:off x="6079067" y="4656667"/>
            <a:ext cx="1337733" cy="829733"/>
          </a:xfrm>
          <a:custGeom>
            <a:avLst/>
            <a:gdLst>
              <a:gd name="connsiteX0" fmla="*/ 0 w 1337733"/>
              <a:gd name="connsiteY0" fmla="*/ 812800 h 829733"/>
              <a:gd name="connsiteX1" fmla="*/ 440266 w 1337733"/>
              <a:gd name="connsiteY1" fmla="*/ 118533 h 829733"/>
              <a:gd name="connsiteX2" fmla="*/ 711200 w 1337733"/>
              <a:gd name="connsiteY2" fmla="*/ 0 h 829733"/>
              <a:gd name="connsiteX3" fmla="*/ 1066800 w 1337733"/>
              <a:gd name="connsiteY3" fmla="*/ 84666 h 829733"/>
              <a:gd name="connsiteX4" fmla="*/ 1337733 w 1337733"/>
              <a:gd name="connsiteY4" fmla="*/ 829733 h 829733"/>
              <a:gd name="connsiteX5" fmla="*/ 1337733 w 1337733"/>
              <a:gd name="connsiteY5" fmla="*/ 829733 h 82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7733" h="829733">
                <a:moveTo>
                  <a:pt x="0" y="812800"/>
                </a:moveTo>
                <a:lnTo>
                  <a:pt x="440266" y="118533"/>
                </a:lnTo>
                <a:lnTo>
                  <a:pt x="711200" y="0"/>
                </a:lnTo>
                <a:lnTo>
                  <a:pt x="1066800" y="84666"/>
                </a:lnTo>
                <a:lnTo>
                  <a:pt x="1337733" y="829733"/>
                </a:lnTo>
                <a:lnTo>
                  <a:pt x="1337733" y="829733"/>
                </a:lnTo>
              </a:path>
            </a:pathLst>
          </a:custGeom>
          <a:noFill/>
          <a:ln w="76200" cap="flat" cmpd="sng" algn="ctr">
            <a:solidFill>
              <a:srgbClr val="FF66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5DCA65-C526-5B49-A7DF-14E10B996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27FD04-F244-EB43-AD66-DFB4B70FE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918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762" y="328613"/>
            <a:ext cx="6835919" cy="682625"/>
          </a:xfrm>
        </p:spPr>
        <p:txBody>
          <a:bodyPr/>
          <a:lstStyle/>
          <a:p>
            <a:r>
              <a:rPr lang="en-US" dirty="0"/>
              <a:t>Anomaly detection in time-evolving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018809"/>
          </a:xfrm>
        </p:spPr>
        <p:txBody>
          <a:bodyPr/>
          <a:lstStyle/>
          <a:p>
            <a:r>
              <a:rPr lang="pt-PT" dirty="0"/>
              <a:t>Anomalous communities in phone call data:</a:t>
            </a:r>
            <a:endParaRPr lang="en-US" dirty="0"/>
          </a:p>
          <a:p>
            <a:pPr lvl="1"/>
            <a:r>
              <a:rPr lang="pt-PT" dirty="0"/>
              <a:t>European country, 4M clients, data over 2 weeks</a:t>
            </a:r>
          </a:p>
          <a:p>
            <a:pPr lvl="1"/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r>
              <a:rPr lang="pt-PT" dirty="0"/>
              <a:t>~200 calls to EACH receiver on EACH day!</a:t>
            </a:r>
          </a:p>
        </p:txBody>
      </p:sp>
      <p:pic>
        <p:nvPicPr>
          <p:cNvPr id="3074" name="Picture 2" descr="C:\Users\maraujo\Dropbox\acomp_heavy5st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852" y="3659656"/>
            <a:ext cx="2762684" cy="20720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araujo\Dropbox\bcomp_heavy5st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9064" y="3647840"/>
            <a:ext cx="2794191" cy="20956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maraujo\Dropbox\ccomp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8452" y="3864769"/>
            <a:ext cx="3352800" cy="18669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52688" y="329807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PT" dirty="0">
                <a:solidFill>
                  <a:prstClr val="black"/>
                </a:solidFill>
                <a:latin typeface="Arial" charset="0"/>
                <a:ea typeface="ＭＳ Ｐゴシック" charset="0"/>
              </a:rPr>
              <a:t>1 caller</a:t>
            </a:r>
            <a:endParaRPr lang="en-US" dirty="0">
              <a:solidFill>
                <a:prstClr val="black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1169" y="329807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PT" dirty="0">
                <a:solidFill>
                  <a:prstClr val="black"/>
                </a:solidFill>
                <a:latin typeface="Arial" charset="0"/>
                <a:ea typeface="ＭＳ Ｐゴシック" charset="0"/>
              </a:rPr>
              <a:t>5 receivers</a:t>
            </a:r>
            <a:endParaRPr lang="en-US" dirty="0">
              <a:solidFill>
                <a:prstClr val="black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62421" y="3298074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PT" dirty="0">
                <a:solidFill>
                  <a:prstClr val="black"/>
                </a:solidFill>
                <a:latin typeface="Arial" charset="0"/>
                <a:ea typeface="ＭＳ Ｐゴシック" charset="0"/>
              </a:rPr>
              <a:t>4 days of activity</a:t>
            </a:r>
            <a:endParaRPr lang="en-US" dirty="0">
              <a:solidFill>
                <a:prstClr val="black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4" name="Group 14"/>
          <p:cNvGrpSpPr>
            <a:grpSpLocks noChangeAspect="1"/>
          </p:cNvGrpSpPr>
          <p:nvPr/>
        </p:nvGrpSpPr>
        <p:grpSpPr>
          <a:xfrm>
            <a:off x="7423150" y="611403"/>
            <a:ext cx="1720850" cy="1059549"/>
            <a:chOff x="1409700" y="3761003"/>
            <a:chExt cx="3441700" cy="2119097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3657600" y="4419600"/>
              <a:ext cx="46038" cy="1422400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3644900" y="4419600"/>
              <a:ext cx="762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37"/>
            <p:cNvGrpSpPr/>
            <p:nvPr/>
          </p:nvGrpSpPr>
          <p:grpSpPr>
            <a:xfrm>
              <a:off x="3873500" y="4356100"/>
              <a:ext cx="977900" cy="50799"/>
              <a:chOff x="3873500" y="4356100"/>
              <a:chExt cx="977900" cy="50799"/>
            </a:xfrm>
          </p:grpSpPr>
          <p:sp>
            <p:nvSpPr>
              <p:cNvPr id="29" name="Rectangle 10"/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026844" y="4445001"/>
              <a:ext cx="379382" cy="492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24" name="Parallelogram 23"/>
            <p:cNvSpPr/>
            <p:nvPr/>
          </p:nvSpPr>
          <p:spPr bwMode="auto">
            <a:xfrm>
              <a:off x="1409700" y="3949700"/>
              <a:ext cx="1473200" cy="431800"/>
            </a:xfrm>
            <a:prstGeom prst="parallelogram">
              <a:avLst>
                <a:gd name="adj" fmla="val 95588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arallelogram 24"/>
            <p:cNvSpPr/>
            <p:nvPr/>
          </p:nvSpPr>
          <p:spPr bwMode="auto">
            <a:xfrm rot="5400000" flipV="1">
              <a:off x="1689100" y="4699000"/>
              <a:ext cx="1917700" cy="444500"/>
            </a:xfrm>
            <a:prstGeom prst="parallelogram">
              <a:avLst>
                <a:gd name="adj" fmla="val 98007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38"/>
            <p:cNvGrpSpPr/>
            <p:nvPr/>
          </p:nvGrpSpPr>
          <p:grpSpPr>
            <a:xfrm rot="18634327">
              <a:off x="3582932" y="4035585"/>
              <a:ext cx="625012" cy="75847"/>
              <a:chOff x="3873500" y="4356100"/>
              <a:chExt cx="977900" cy="50799"/>
            </a:xfrm>
          </p:grpSpPr>
          <p:sp>
            <p:nvSpPr>
              <p:cNvPr id="27" name="Rectangle 10"/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1" name="Rectangle 30"/>
          <p:cNvSpPr/>
          <p:nvPr/>
        </p:nvSpPr>
        <p:spPr bwMode="auto">
          <a:xfrm>
            <a:off x="2082800" y="4114800"/>
            <a:ext cx="58419" cy="1130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 bwMode="auto">
          <a:xfrm>
            <a:off x="3543300" y="4140200"/>
            <a:ext cx="58419" cy="1130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 bwMode="auto">
          <a:xfrm>
            <a:off x="4787900" y="4140200"/>
            <a:ext cx="58419" cy="1130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 bwMode="auto">
          <a:xfrm>
            <a:off x="4914900" y="4140200"/>
            <a:ext cx="58419" cy="1130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 bwMode="auto">
          <a:xfrm>
            <a:off x="4648200" y="4127500"/>
            <a:ext cx="58419" cy="1130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 bwMode="auto">
          <a:xfrm>
            <a:off x="3708400" y="4127500"/>
            <a:ext cx="58419" cy="1130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 bwMode="auto">
          <a:xfrm>
            <a:off x="6079067" y="4656667"/>
            <a:ext cx="1337733" cy="829733"/>
          </a:xfrm>
          <a:custGeom>
            <a:avLst/>
            <a:gdLst>
              <a:gd name="connsiteX0" fmla="*/ 0 w 1337733"/>
              <a:gd name="connsiteY0" fmla="*/ 812800 h 829733"/>
              <a:gd name="connsiteX1" fmla="*/ 440266 w 1337733"/>
              <a:gd name="connsiteY1" fmla="*/ 118533 h 829733"/>
              <a:gd name="connsiteX2" fmla="*/ 711200 w 1337733"/>
              <a:gd name="connsiteY2" fmla="*/ 0 h 829733"/>
              <a:gd name="connsiteX3" fmla="*/ 1066800 w 1337733"/>
              <a:gd name="connsiteY3" fmla="*/ 84666 h 829733"/>
              <a:gd name="connsiteX4" fmla="*/ 1337733 w 1337733"/>
              <a:gd name="connsiteY4" fmla="*/ 829733 h 829733"/>
              <a:gd name="connsiteX5" fmla="*/ 1337733 w 1337733"/>
              <a:gd name="connsiteY5" fmla="*/ 829733 h 82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7733" h="829733">
                <a:moveTo>
                  <a:pt x="0" y="812800"/>
                </a:moveTo>
                <a:lnTo>
                  <a:pt x="440266" y="118533"/>
                </a:lnTo>
                <a:lnTo>
                  <a:pt x="711200" y="0"/>
                </a:lnTo>
                <a:lnTo>
                  <a:pt x="1066800" y="84666"/>
                </a:lnTo>
                <a:lnTo>
                  <a:pt x="1337733" y="829733"/>
                </a:lnTo>
                <a:lnTo>
                  <a:pt x="1337733" y="829733"/>
                </a:lnTo>
              </a:path>
            </a:pathLst>
          </a:custGeom>
          <a:noFill/>
          <a:ln w="76200" cap="flat" cmpd="sng" algn="ctr">
            <a:solidFill>
              <a:srgbClr val="FF66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godfath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" y="2397927"/>
            <a:ext cx="838200" cy="1234272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B8B3C2-E145-CC47-A737-4CBD45BE7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BC77D3-C938-4F4B-B2CB-E4F31455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213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762" y="328613"/>
            <a:ext cx="6835919" cy="682625"/>
          </a:xfrm>
        </p:spPr>
        <p:txBody>
          <a:bodyPr/>
          <a:lstStyle/>
          <a:p>
            <a:r>
              <a:rPr lang="en-US" dirty="0"/>
              <a:t>Anomaly detection in time-evolving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018809"/>
          </a:xfrm>
        </p:spPr>
        <p:txBody>
          <a:bodyPr/>
          <a:lstStyle/>
          <a:p>
            <a:r>
              <a:rPr lang="pt-PT" dirty="0"/>
              <a:t>Anomalous communities in phone call data:</a:t>
            </a:r>
            <a:endParaRPr lang="en-US" dirty="0"/>
          </a:p>
          <a:p>
            <a:pPr lvl="1"/>
            <a:r>
              <a:rPr lang="pt-PT" dirty="0"/>
              <a:t>European country, 4M clients, data over 2 weeks</a:t>
            </a:r>
          </a:p>
          <a:p>
            <a:pPr lvl="1"/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endParaRPr lang="pt-PT" dirty="0"/>
          </a:p>
          <a:p>
            <a:pPr marL="457200" lvl="1" indent="0">
              <a:buNone/>
            </a:pPr>
            <a:r>
              <a:rPr lang="pt-PT" dirty="0"/>
              <a:t>~200 calls to EACH receiver on EACH day!</a:t>
            </a:r>
          </a:p>
        </p:txBody>
      </p:sp>
      <p:grpSp>
        <p:nvGrpSpPr>
          <p:cNvPr id="4" name="Group 14"/>
          <p:cNvGrpSpPr>
            <a:grpSpLocks noChangeAspect="1"/>
          </p:cNvGrpSpPr>
          <p:nvPr/>
        </p:nvGrpSpPr>
        <p:grpSpPr>
          <a:xfrm>
            <a:off x="7423150" y="611403"/>
            <a:ext cx="1720850" cy="1059549"/>
            <a:chOff x="1409700" y="3761003"/>
            <a:chExt cx="3441700" cy="2119097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3657600" y="4419600"/>
              <a:ext cx="46038" cy="1422400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3644900" y="4419600"/>
              <a:ext cx="762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37"/>
            <p:cNvGrpSpPr/>
            <p:nvPr/>
          </p:nvGrpSpPr>
          <p:grpSpPr>
            <a:xfrm>
              <a:off x="3873500" y="4356100"/>
              <a:ext cx="977900" cy="50799"/>
              <a:chOff x="3873500" y="4356100"/>
              <a:chExt cx="977900" cy="50799"/>
            </a:xfrm>
          </p:grpSpPr>
          <p:sp>
            <p:nvSpPr>
              <p:cNvPr id="29" name="Rectangle 10"/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026844" y="4445001"/>
              <a:ext cx="379382" cy="492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24" name="Parallelogram 23"/>
            <p:cNvSpPr/>
            <p:nvPr/>
          </p:nvSpPr>
          <p:spPr bwMode="auto">
            <a:xfrm>
              <a:off x="1409700" y="3949700"/>
              <a:ext cx="1473200" cy="431800"/>
            </a:xfrm>
            <a:prstGeom prst="parallelogram">
              <a:avLst>
                <a:gd name="adj" fmla="val 95588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arallelogram 24"/>
            <p:cNvSpPr/>
            <p:nvPr/>
          </p:nvSpPr>
          <p:spPr bwMode="auto">
            <a:xfrm rot="5400000" flipV="1">
              <a:off x="1689100" y="4699000"/>
              <a:ext cx="1917700" cy="444500"/>
            </a:xfrm>
            <a:prstGeom prst="parallelogram">
              <a:avLst>
                <a:gd name="adj" fmla="val 98007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38"/>
            <p:cNvGrpSpPr/>
            <p:nvPr/>
          </p:nvGrpSpPr>
          <p:grpSpPr>
            <a:xfrm rot="18634327">
              <a:off x="3582932" y="4035585"/>
              <a:ext cx="625012" cy="75847"/>
              <a:chOff x="3873500" y="4356100"/>
              <a:chExt cx="977900" cy="50799"/>
            </a:xfrm>
          </p:grpSpPr>
          <p:sp>
            <p:nvSpPr>
              <p:cNvPr id="27" name="Rectangle 10"/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2" name="Picture 31" descr="migue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5217" y="3136033"/>
            <a:ext cx="1339850" cy="1532591"/>
          </a:xfrm>
          <a:prstGeom prst="rect">
            <a:avLst/>
          </a:prstGeom>
        </p:spPr>
      </p:pic>
      <p:pic>
        <p:nvPicPr>
          <p:cNvPr id="33" name="Picture 32" descr="guenneman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055" y="3100619"/>
            <a:ext cx="1247478" cy="1530648"/>
          </a:xfrm>
          <a:prstGeom prst="rect">
            <a:avLst/>
          </a:prstGeom>
        </p:spPr>
      </p:pic>
      <p:pic>
        <p:nvPicPr>
          <p:cNvPr id="34" name="Picture 33" descr="photo-spiros-papadimitrio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250" y="3120809"/>
            <a:ext cx="1132417" cy="154008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2974D02-F5DA-3548-B746-25D96CBCB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6EF3C3-F7E3-F248-AC95-E86AAE07F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0" y="4790519"/>
            <a:ext cx="9144000" cy="2092881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Miguel </a:t>
            </a:r>
            <a:r>
              <a:rPr lang="en-US" b="1" dirty="0" err="1">
                <a:solidFill>
                  <a:schemeClr val="bg1"/>
                </a:solidFill>
              </a:rPr>
              <a:t>Araujo</a:t>
            </a:r>
            <a:r>
              <a:rPr lang="en-US" dirty="0">
                <a:solidFill>
                  <a:schemeClr val="bg1"/>
                </a:solidFill>
              </a:rPr>
              <a:t>, Spiros Papadimitriou, Stephan </a:t>
            </a:r>
            <a:r>
              <a:rPr lang="en-US" dirty="0" err="1">
                <a:solidFill>
                  <a:schemeClr val="bg1"/>
                </a:solidFill>
              </a:rPr>
              <a:t>Günnemann</a:t>
            </a:r>
            <a:r>
              <a:rPr lang="en-US" dirty="0">
                <a:solidFill>
                  <a:schemeClr val="bg1"/>
                </a:solidFill>
              </a:rPr>
              <a:t>, Christos Faloutsos, </a:t>
            </a:r>
            <a:r>
              <a:rPr lang="en-US" dirty="0" err="1">
                <a:solidFill>
                  <a:schemeClr val="bg1"/>
                </a:solidFill>
              </a:rPr>
              <a:t>Prithwish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Basu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Ananthram</a:t>
            </a:r>
            <a:r>
              <a:rPr lang="en-US" dirty="0">
                <a:solidFill>
                  <a:schemeClr val="bg1"/>
                </a:solidFill>
              </a:rPr>
              <a:t> Swami,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Evangelos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Papalexakis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Danai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Koutra</a:t>
            </a:r>
            <a:r>
              <a:rPr lang="en-US" dirty="0">
                <a:solidFill>
                  <a:schemeClr val="bg1"/>
                </a:solidFill>
              </a:rPr>
              <a:t>.  </a:t>
            </a:r>
            <a:r>
              <a:rPr lang="en-US" i="1" dirty="0">
                <a:solidFill>
                  <a:schemeClr val="bg1"/>
                </a:solidFill>
              </a:rPr>
              <a:t>Com2: Fast Automatic Discovery of Temporal (Comet) Communities</a:t>
            </a:r>
            <a:r>
              <a:rPr lang="en-US" dirty="0">
                <a:solidFill>
                  <a:schemeClr val="bg1"/>
                </a:solidFill>
              </a:rPr>
              <a:t>. PAKDD 2014, Tainan, Taiwan.</a:t>
            </a:r>
          </a:p>
        </p:txBody>
      </p:sp>
    </p:spTree>
    <p:extLst>
      <p:ext uri="{BB962C8B-B14F-4D97-AF65-F5344CB8AC3E}">
        <p14:creationId xmlns:p14="http://schemas.microsoft.com/office/powerpoint/2010/main" val="27938918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Motivation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Why study graphs for amazon?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Part#1: Static graphs - unsupervised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Part#2: Static graphs – semi-supervised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Part#3: time-evolving graphs; tensors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P3.1: tools/tensors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P3.2: other patterns – inter-arrival time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Conclusions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307975" y="50196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15FA20-ABBE-B442-937E-BE76BB23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94DD1D-C3EC-314B-8C9A-955C0DB8D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08019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44547"/>
            <a:ext cx="9144000" cy="2104028"/>
          </a:xfrm>
        </p:spPr>
        <p:txBody>
          <a:bodyPr>
            <a:noAutofit/>
          </a:bodyPr>
          <a:lstStyle/>
          <a:p>
            <a:r>
              <a:rPr lang="en-US" sz="4000" dirty="0"/>
              <a:t>RSC: Mining and Modeling Temporal Activity in Social Media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82553"/>
            <a:ext cx="7772400" cy="1273627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tx1"/>
                </a:solidFill>
              </a:rPr>
              <a:t>Alceu F. Costa</a:t>
            </a:r>
            <a:r>
              <a:rPr lang="en-US" sz="2400" baseline="30000" dirty="0">
                <a:solidFill>
                  <a:schemeClr val="tx1"/>
                </a:solidFill>
              </a:rPr>
              <a:t>*</a:t>
            </a:r>
            <a:r>
              <a:rPr lang="en-US" sz="2400" dirty="0">
                <a:solidFill>
                  <a:schemeClr val="tx1"/>
                </a:solidFill>
              </a:rPr>
              <a:t>  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Yuto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Yamaguchi   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Agma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J. M.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Traina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Caetano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Traina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Jr.    Christos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Faloutsos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 descr="logo_US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30" y="355694"/>
            <a:ext cx="946946" cy="532658"/>
          </a:xfrm>
          <a:prstGeom prst="rect">
            <a:avLst/>
          </a:prstGeom>
        </p:spPr>
      </p:pic>
      <p:pic>
        <p:nvPicPr>
          <p:cNvPr id="6" name="Picture 5" descr="tskuba_log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996" y="498386"/>
            <a:ext cx="2013258" cy="559836"/>
          </a:xfrm>
          <a:prstGeom prst="rect">
            <a:avLst/>
          </a:prstGeom>
        </p:spPr>
      </p:pic>
      <p:pic>
        <p:nvPicPr>
          <p:cNvPr id="7" name="Picture 6" descr="CMU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542" y="462218"/>
            <a:ext cx="975435" cy="6321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4701" y="770061"/>
            <a:ext cx="2026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Universidade</a:t>
            </a:r>
            <a:endParaRPr lang="en-US" sz="1400" dirty="0"/>
          </a:p>
          <a:p>
            <a:pPr algn="ctr"/>
            <a:r>
              <a:rPr lang="en-US" sz="1400" dirty="0"/>
              <a:t>de São Paulo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132" y="1477404"/>
            <a:ext cx="344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KDD 2015 – Sydney, Australia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270454" y="6255390"/>
            <a:ext cx="8416346" cy="39000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sz="2400" baseline="30000" dirty="0">
                <a:solidFill>
                  <a:schemeClr val="tx1"/>
                </a:solidFill>
              </a:rPr>
              <a:t>*</a:t>
            </a:r>
            <a:r>
              <a:rPr lang="en-US" sz="2400" dirty="0" err="1">
                <a:solidFill>
                  <a:schemeClr val="tx1"/>
                </a:solidFill>
              </a:rPr>
              <a:t>alceufc@icmc.usp.br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11408" r="11408" b="22856"/>
          <a:stretch/>
        </p:blipFill>
        <p:spPr>
          <a:xfrm>
            <a:off x="224028" y="3494024"/>
            <a:ext cx="1225296" cy="12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86829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4"/>
          <p:cNvSpPr/>
          <p:nvPr/>
        </p:nvSpPr>
        <p:spPr>
          <a:xfrm>
            <a:off x="457200" y="1511301"/>
            <a:ext cx="8229599" cy="1564370"/>
          </a:xfrm>
          <a:prstGeom prst="rect">
            <a:avLst/>
          </a:prstGeom>
          <a:solidFill>
            <a:srgbClr val="FF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FF00"/>
              </a:solidFill>
            </a:endParaRPr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164097"/>
              </p:ext>
            </p:extLst>
          </p:nvPr>
        </p:nvGraphicFramePr>
        <p:xfrm>
          <a:off x="457200" y="1511301"/>
          <a:ext cx="8229600" cy="1432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3665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Reddit</a:t>
                      </a:r>
                      <a:r>
                        <a:rPr lang="en-US" sz="2800" baseline="0" dirty="0"/>
                        <a:t> Dataset</a:t>
                      </a:r>
                    </a:p>
                    <a:p>
                      <a:pPr lvl="1" algn="l"/>
                      <a:r>
                        <a:rPr lang="en-US" sz="2000" baseline="0" dirty="0">
                          <a:solidFill>
                            <a:srgbClr val="7F7F7F"/>
                          </a:solidFill>
                        </a:rPr>
                        <a:t>Time-stamp from comments</a:t>
                      </a:r>
                    </a:p>
                    <a:p>
                      <a:pPr lvl="1" algn="l"/>
                      <a:r>
                        <a:rPr lang="en-US" sz="2000" baseline="0" dirty="0">
                          <a:solidFill>
                            <a:srgbClr val="7F7F7F"/>
                          </a:solidFill>
                        </a:rPr>
                        <a:t>21,198 users</a:t>
                      </a:r>
                    </a:p>
                    <a:p>
                      <a:pPr lvl="1" algn="l"/>
                      <a:r>
                        <a:rPr lang="en-US" sz="2000" baseline="0" dirty="0">
                          <a:solidFill>
                            <a:srgbClr val="7F7F7F"/>
                          </a:solidFill>
                        </a:rPr>
                        <a:t>20 Million time-stamps</a:t>
                      </a:r>
                      <a:endParaRPr lang="en-US" sz="2000" dirty="0">
                        <a:solidFill>
                          <a:srgbClr val="7F7F7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Twitter Dataset</a:t>
                      </a:r>
                    </a:p>
                    <a:p>
                      <a:pPr lvl="1" algn="l"/>
                      <a:r>
                        <a:rPr lang="en-US" sz="2000" dirty="0">
                          <a:solidFill>
                            <a:srgbClr val="7F7F7F"/>
                          </a:solidFill>
                        </a:rPr>
                        <a:t>Time-stamp from tweets</a:t>
                      </a:r>
                    </a:p>
                    <a:p>
                      <a:pPr lvl="1" algn="l"/>
                      <a:r>
                        <a:rPr lang="en-US" sz="2000" dirty="0">
                          <a:solidFill>
                            <a:srgbClr val="7F7F7F"/>
                          </a:solidFill>
                        </a:rPr>
                        <a:t>6,790</a:t>
                      </a:r>
                      <a:r>
                        <a:rPr lang="en-US" sz="2000" baseline="0" dirty="0">
                          <a:solidFill>
                            <a:srgbClr val="7F7F7F"/>
                          </a:solidFill>
                        </a:rPr>
                        <a:t> users</a:t>
                      </a:r>
                    </a:p>
                    <a:p>
                      <a:pPr lvl="1" algn="l"/>
                      <a:r>
                        <a:rPr lang="en-US" sz="2000" baseline="0" dirty="0">
                          <a:solidFill>
                            <a:srgbClr val="7F7F7F"/>
                          </a:solidFill>
                        </a:rPr>
                        <a:t>16 Million time-stamps</a:t>
                      </a:r>
                      <a:endParaRPr lang="en-US" sz="2000" dirty="0">
                        <a:solidFill>
                          <a:srgbClr val="7F7F7F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Mining: 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86324"/>
            <a:ext cx="8229600" cy="15113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For each user we have: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7F7F7F"/>
                </a:solidFill>
              </a:rPr>
              <a:t>Sequence of postings time-stamps:</a:t>
            </a:r>
            <a:r>
              <a:rPr lang="en-US" dirty="0"/>
              <a:t> </a:t>
            </a:r>
            <a:r>
              <a:rPr lang="en-US" b="1" i="1" dirty="0"/>
              <a:t>T</a:t>
            </a:r>
            <a:r>
              <a:rPr lang="en-US" i="1" dirty="0"/>
              <a:t> = (t</a:t>
            </a:r>
            <a:r>
              <a:rPr lang="en-US" i="1" baseline="-25000" dirty="0"/>
              <a:t>1</a:t>
            </a:r>
            <a:r>
              <a:rPr lang="en-US" i="1" dirty="0"/>
              <a:t>, t</a:t>
            </a:r>
            <a:r>
              <a:rPr lang="en-US" i="1" baseline="-25000" dirty="0"/>
              <a:t>2</a:t>
            </a:r>
            <a:r>
              <a:rPr lang="en-US" i="1" dirty="0"/>
              <a:t>, t</a:t>
            </a:r>
            <a:r>
              <a:rPr lang="en-US" i="1" baseline="-25000" dirty="0"/>
              <a:t>3</a:t>
            </a:r>
            <a:r>
              <a:rPr lang="en-US" i="1" dirty="0"/>
              <a:t>, …)</a:t>
            </a:r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7F7F7F"/>
                </a:solidFill>
              </a:rPr>
              <a:t>Inter-arrival times (IAT) of postings:</a:t>
            </a:r>
            <a:r>
              <a:rPr lang="en-US" dirty="0"/>
              <a:t>  </a:t>
            </a:r>
            <a:r>
              <a:rPr lang="en-US" i="1" dirty="0"/>
              <a:t>(∆</a:t>
            </a:r>
            <a:r>
              <a:rPr lang="en-US" i="1" baseline="-25000" dirty="0"/>
              <a:t>1</a:t>
            </a:r>
            <a:r>
              <a:rPr lang="en-US" i="1" dirty="0"/>
              <a:t>, ∆</a:t>
            </a:r>
            <a:r>
              <a:rPr lang="en-US" i="1" baseline="-25000" dirty="0"/>
              <a:t>2</a:t>
            </a:r>
            <a:r>
              <a:rPr lang="en-US" i="1" dirty="0"/>
              <a:t>, ∆</a:t>
            </a:r>
            <a:r>
              <a:rPr lang="en-US" i="1" baseline="-25000" dirty="0"/>
              <a:t>3</a:t>
            </a:r>
            <a:r>
              <a:rPr lang="en-US" i="1" dirty="0"/>
              <a:t>, …)</a:t>
            </a:r>
            <a:endParaRPr lang="en-US" dirty="0"/>
          </a:p>
        </p:txBody>
      </p:sp>
      <p:grpSp>
        <p:nvGrpSpPr>
          <p:cNvPr id="8" name="Group 37"/>
          <p:cNvGrpSpPr/>
          <p:nvPr/>
        </p:nvGrpSpPr>
        <p:grpSpPr>
          <a:xfrm>
            <a:off x="359610" y="4570701"/>
            <a:ext cx="8446081" cy="1733176"/>
            <a:chOff x="457200" y="3148947"/>
            <a:chExt cx="8446081" cy="1733176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2194274" y="3421944"/>
              <a:ext cx="0" cy="7337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3376785" y="3421944"/>
              <a:ext cx="0" cy="7337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5151963" y="3421944"/>
              <a:ext cx="0" cy="7337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7054141" y="3421944"/>
              <a:ext cx="0" cy="7337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792108" y="4238977"/>
              <a:ext cx="613833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2081386" y="4126089"/>
              <a:ext cx="225777" cy="225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263897" y="4126089"/>
              <a:ext cx="225777" cy="225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039075" y="4126089"/>
              <a:ext cx="225777" cy="225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941253" y="4126089"/>
              <a:ext cx="225777" cy="225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19107" y="4482013"/>
              <a:ext cx="5503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t</a:t>
              </a:r>
              <a:r>
                <a:rPr lang="en-US" sz="2000" baseline="-25000" dirty="0"/>
                <a:t>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01618" y="4482013"/>
              <a:ext cx="5503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t</a:t>
              </a:r>
              <a:r>
                <a:rPr lang="en-US" sz="2000" baseline="-25000" dirty="0"/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876796" y="4482013"/>
              <a:ext cx="5503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t</a:t>
              </a:r>
              <a:r>
                <a:rPr lang="en-US" sz="2000" baseline="-25000" dirty="0"/>
                <a:t>3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778974" y="4482013"/>
              <a:ext cx="5503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t</a:t>
              </a:r>
              <a:r>
                <a:rPr lang="en-US" sz="2000" baseline="-25000" dirty="0"/>
                <a:t>4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3594099"/>
              <a:ext cx="1024467" cy="1024467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>
              <a:off x="2194274" y="3594099"/>
              <a:ext cx="1182511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3376785" y="3594099"/>
              <a:ext cx="1775178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5151963" y="3594099"/>
              <a:ext cx="1902178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2669738" y="3159667"/>
              <a:ext cx="4318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∆</a:t>
              </a:r>
              <a:r>
                <a:rPr lang="en-US" i="1" baseline="-25000" dirty="0"/>
                <a:t>1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049804" y="3152990"/>
              <a:ext cx="435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∆</a:t>
              </a:r>
              <a:r>
                <a:rPr lang="en-US" i="1" baseline="-25000" dirty="0"/>
                <a:t>2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03370" y="3148947"/>
              <a:ext cx="4359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∆</a:t>
              </a:r>
              <a:r>
                <a:rPr lang="en-US" i="1" baseline="-25000" dirty="0"/>
                <a:t>3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859056" y="4226795"/>
              <a:ext cx="1044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EE8D111-E431-FB43-A18E-BCEF53AC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CCB367E-830E-D344-AD32-699A88772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871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Human? Robots?</a:t>
            </a:r>
          </a:p>
        </p:txBody>
      </p:sp>
      <p:pic>
        <p:nvPicPr>
          <p:cNvPr id="8704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382713"/>
            <a:ext cx="8102600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3990975"/>
            <a:ext cx="80137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TextBox 7"/>
          <p:cNvSpPr txBox="1">
            <a:spLocks noChangeArrowheads="1"/>
          </p:cNvSpPr>
          <p:nvPr/>
        </p:nvSpPr>
        <p:spPr bwMode="auto">
          <a:xfrm>
            <a:off x="8007350" y="3276600"/>
            <a:ext cx="6286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log</a:t>
            </a:r>
          </a:p>
        </p:txBody>
      </p:sp>
      <p:sp>
        <p:nvSpPr>
          <p:cNvPr id="87045" name="TextBox 8"/>
          <p:cNvSpPr txBox="1">
            <a:spLocks noChangeArrowheads="1"/>
          </p:cNvSpPr>
          <p:nvPr/>
        </p:nvSpPr>
        <p:spPr bwMode="auto">
          <a:xfrm>
            <a:off x="-3175" y="1663700"/>
            <a:ext cx="10048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linear</a:t>
            </a:r>
          </a:p>
        </p:txBody>
      </p:sp>
      <p:cxnSp>
        <p:nvCxnSpPr>
          <p:cNvPr id="87046" name="Straight Arrow Connector 10"/>
          <p:cNvCxnSpPr>
            <a:cxnSpLocks noChangeShapeType="1"/>
          </p:cNvCxnSpPr>
          <p:nvPr/>
        </p:nvCxnSpPr>
        <p:spPr bwMode="auto">
          <a:xfrm flipV="1">
            <a:off x="355600" y="2247900"/>
            <a:ext cx="0" cy="508000"/>
          </a:xfrm>
          <a:prstGeom prst="straightConnector1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7047" name="Straight Arrow Connector 12"/>
          <p:cNvCxnSpPr>
            <a:cxnSpLocks noChangeShapeType="1"/>
          </p:cNvCxnSpPr>
          <p:nvPr/>
        </p:nvCxnSpPr>
        <p:spPr bwMode="auto">
          <a:xfrm>
            <a:off x="7099300" y="3759200"/>
            <a:ext cx="660400" cy="0"/>
          </a:xfrm>
          <a:prstGeom prst="straightConnector1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2" name="Group 37"/>
          <p:cNvGrpSpPr>
            <a:grpSpLocks noChangeAspect="1"/>
          </p:cNvGrpSpPr>
          <p:nvPr/>
        </p:nvGrpSpPr>
        <p:grpSpPr>
          <a:xfrm>
            <a:off x="5733764" y="174607"/>
            <a:ext cx="3026665" cy="484632"/>
            <a:chOff x="457200" y="3421944"/>
            <a:chExt cx="7473242" cy="1196622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2194274" y="3421944"/>
              <a:ext cx="0" cy="7337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376785" y="3421944"/>
              <a:ext cx="0" cy="7337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5151963" y="3421944"/>
              <a:ext cx="0" cy="7337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7054141" y="3421944"/>
              <a:ext cx="0" cy="7337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792108" y="4238977"/>
              <a:ext cx="613833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2081386" y="4126089"/>
              <a:ext cx="225777" cy="225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263897" y="4126089"/>
              <a:ext cx="225777" cy="225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5039075" y="4126089"/>
              <a:ext cx="225777" cy="225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941253" y="4126089"/>
              <a:ext cx="225777" cy="225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" y="3594099"/>
              <a:ext cx="1024467" cy="1024467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>
              <a:off x="2194274" y="3594099"/>
              <a:ext cx="1182511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3376785" y="3594099"/>
              <a:ext cx="1775178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151963" y="3594099"/>
              <a:ext cx="1902178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5909C-89D7-8B44-BA50-8D9809A9D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ACDB9-6AE9-0541-9E70-7F83A7931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17322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Human? Robots?</a:t>
            </a:r>
          </a:p>
        </p:txBody>
      </p:sp>
      <p:pic>
        <p:nvPicPr>
          <p:cNvPr id="8806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382713"/>
            <a:ext cx="8102600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3990975"/>
            <a:ext cx="80137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TextBox 7"/>
          <p:cNvSpPr txBox="1">
            <a:spLocks noChangeArrowheads="1"/>
          </p:cNvSpPr>
          <p:nvPr/>
        </p:nvSpPr>
        <p:spPr bwMode="auto">
          <a:xfrm>
            <a:off x="8007350" y="3276600"/>
            <a:ext cx="6286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log</a:t>
            </a:r>
          </a:p>
        </p:txBody>
      </p:sp>
      <p:sp>
        <p:nvSpPr>
          <p:cNvPr id="88069" name="TextBox 8"/>
          <p:cNvSpPr txBox="1">
            <a:spLocks noChangeArrowheads="1"/>
          </p:cNvSpPr>
          <p:nvPr/>
        </p:nvSpPr>
        <p:spPr bwMode="auto">
          <a:xfrm>
            <a:off x="-3175" y="1663700"/>
            <a:ext cx="10048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linear</a:t>
            </a:r>
          </a:p>
        </p:txBody>
      </p:sp>
      <p:cxnSp>
        <p:nvCxnSpPr>
          <p:cNvPr id="88070" name="Straight Arrow Connector 10"/>
          <p:cNvCxnSpPr>
            <a:cxnSpLocks noChangeShapeType="1"/>
          </p:cNvCxnSpPr>
          <p:nvPr/>
        </p:nvCxnSpPr>
        <p:spPr bwMode="auto">
          <a:xfrm flipV="1">
            <a:off x="355600" y="2247900"/>
            <a:ext cx="0" cy="508000"/>
          </a:xfrm>
          <a:prstGeom prst="straightConnector1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8071" name="Straight Arrow Connector 12"/>
          <p:cNvCxnSpPr>
            <a:cxnSpLocks noChangeShapeType="1"/>
          </p:cNvCxnSpPr>
          <p:nvPr/>
        </p:nvCxnSpPr>
        <p:spPr bwMode="auto">
          <a:xfrm>
            <a:off x="7099300" y="3759200"/>
            <a:ext cx="660400" cy="0"/>
          </a:xfrm>
          <a:prstGeom prst="straightConnector1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8072" name="TextBox 13"/>
          <p:cNvSpPr txBox="1">
            <a:spLocks noChangeArrowheads="1"/>
          </p:cNvSpPr>
          <p:nvPr/>
        </p:nvSpPr>
        <p:spPr bwMode="auto">
          <a:xfrm>
            <a:off x="2974975" y="1193800"/>
            <a:ext cx="4333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2’</a:t>
            </a:r>
          </a:p>
        </p:txBody>
      </p:sp>
      <p:sp>
        <p:nvSpPr>
          <p:cNvPr id="88073" name="TextBox 14"/>
          <p:cNvSpPr txBox="1">
            <a:spLocks noChangeArrowheads="1"/>
          </p:cNvSpPr>
          <p:nvPr/>
        </p:nvSpPr>
        <p:spPr bwMode="auto">
          <a:xfrm>
            <a:off x="4183063" y="1181100"/>
            <a:ext cx="5556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3h</a:t>
            </a:r>
          </a:p>
        </p:txBody>
      </p:sp>
      <p:sp>
        <p:nvSpPr>
          <p:cNvPr id="88074" name="TextBox 15"/>
          <p:cNvSpPr txBox="1">
            <a:spLocks noChangeArrowheads="1"/>
          </p:cNvSpPr>
          <p:nvPr/>
        </p:nvSpPr>
        <p:spPr bwMode="auto">
          <a:xfrm>
            <a:off x="5035550" y="1130300"/>
            <a:ext cx="9080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1day</a:t>
            </a:r>
          </a:p>
        </p:txBody>
      </p:sp>
      <p:cxnSp>
        <p:nvCxnSpPr>
          <p:cNvPr id="88075" name="Straight Connector 17"/>
          <p:cNvCxnSpPr>
            <a:cxnSpLocks noChangeShapeType="1"/>
          </p:cNvCxnSpPr>
          <p:nvPr/>
        </p:nvCxnSpPr>
        <p:spPr bwMode="auto">
          <a:xfrm>
            <a:off x="3136900" y="1739900"/>
            <a:ext cx="12700" cy="3771900"/>
          </a:xfrm>
          <a:prstGeom prst="line">
            <a:avLst/>
          </a:prstGeom>
          <a:noFill/>
          <a:ln w="3175">
            <a:solidFill>
              <a:schemeClr val="tx1"/>
            </a:solidFill>
            <a:prstDash val="sysDot"/>
            <a:round/>
            <a:headEnd type="none" w="sm" len="sm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8076" name="Straight Connector 18"/>
          <p:cNvCxnSpPr>
            <a:cxnSpLocks noChangeShapeType="1"/>
          </p:cNvCxnSpPr>
          <p:nvPr/>
        </p:nvCxnSpPr>
        <p:spPr bwMode="auto">
          <a:xfrm>
            <a:off x="4508500" y="1765300"/>
            <a:ext cx="12700" cy="3771900"/>
          </a:xfrm>
          <a:prstGeom prst="line">
            <a:avLst/>
          </a:prstGeom>
          <a:noFill/>
          <a:ln w="3175">
            <a:solidFill>
              <a:schemeClr val="tx1"/>
            </a:solidFill>
            <a:prstDash val="sysDot"/>
            <a:round/>
            <a:headEnd type="none" w="sm" len="sm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8077" name="Straight Connector 19"/>
          <p:cNvCxnSpPr>
            <a:cxnSpLocks noChangeShapeType="1"/>
          </p:cNvCxnSpPr>
          <p:nvPr/>
        </p:nvCxnSpPr>
        <p:spPr bwMode="auto">
          <a:xfrm>
            <a:off x="5537200" y="1701800"/>
            <a:ext cx="12700" cy="3771900"/>
          </a:xfrm>
          <a:prstGeom prst="line">
            <a:avLst/>
          </a:prstGeom>
          <a:noFill/>
          <a:ln w="3175">
            <a:solidFill>
              <a:schemeClr val="tx1"/>
            </a:solidFill>
            <a:prstDash val="sysDot"/>
            <a:round/>
            <a:headEnd type="none" w="sm" len="sm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8" name="Group 37"/>
          <p:cNvGrpSpPr>
            <a:grpSpLocks noChangeAspect="1"/>
          </p:cNvGrpSpPr>
          <p:nvPr/>
        </p:nvGrpSpPr>
        <p:grpSpPr>
          <a:xfrm>
            <a:off x="5733764" y="174607"/>
            <a:ext cx="3026665" cy="484632"/>
            <a:chOff x="457200" y="3421944"/>
            <a:chExt cx="7473242" cy="1196622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2194274" y="3421944"/>
              <a:ext cx="0" cy="7337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3376785" y="3421944"/>
              <a:ext cx="0" cy="7337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5151963" y="3421944"/>
              <a:ext cx="0" cy="7337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7054141" y="3421944"/>
              <a:ext cx="0" cy="7337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1792108" y="4238977"/>
              <a:ext cx="613833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2081386" y="4126089"/>
              <a:ext cx="225777" cy="225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263897" y="4126089"/>
              <a:ext cx="225777" cy="225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039075" y="4126089"/>
              <a:ext cx="225777" cy="225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941253" y="4126089"/>
              <a:ext cx="225777" cy="225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" y="3594099"/>
              <a:ext cx="1024467" cy="1024467"/>
            </a:xfrm>
            <a:prstGeom prst="rect">
              <a:avLst/>
            </a:prstGeom>
          </p:spPr>
        </p:pic>
        <p:cxnSp>
          <p:nvCxnSpPr>
            <p:cNvPr id="29" name="Straight Arrow Connector 28"/>
            <p:cNvCxnSpPr/>
            <p:nvPr/>
          </p:nvCxnSpPr>
          <p:spPr>
            <a:xfrm>
              <a:off x="2194274" y="3594099"/>
              <a:ext cx="1182511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376785" y="3594099"/>
              <a:ext cx="1775178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151963" y="3594099"/>
              <a:ext cx="1902178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EC82D-A5C5-8C48-AEC7-F20098570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FA418-1182-BF4D-B8FF-3C41EEC63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68782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CE6E2-236E-F04E-B78C-B9FCBF98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IAT </a:t>
            </a:r>
            <a:r>
              <a:rPr lang="en-US" dirty="0" err="1"/>
              <a:t>heatmaps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6899004-52EC-7D41-B660-883B88E12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992" y="2085975"/>
            <a:ext cx="4546662" cy="3667473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27719-C316-A64B-9E5F-C9C0199D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2B52C-67C9-A640-A9CF-66204AD6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  <p:grpSp>
        <p:nvGrpSpPr>
          <p:cNvPr id="10" name="Group 37">
            <a:extLst>
              <a:ext uri="{FF2B5EF4-FFF2-40B4-BE49-F238E27FC236}">
                <a16:creationId xmlns:a16="http://schemas.microsoft.com/office/drawing/2014/main" id="{C2A6A3D2-C244-1142-BEF4-3BAF47714F16}"/>
              </a:ext>
            </a:extLst>
          </p:cNvPr>
          <p:cNvGrpSpPr>
            <a:grpSpLocks noChangeAspect="1"/>
          </p:cNvGrpSpPr>
          <p:nvPr/>
        </p:nvGrpSpPr>
        <p:grpSpPr>
          <a:xfrm>
            <a:off x="5704475" y="5753448"/>
            <a:ext cx="3026665" cy="484632"/>
            <a:chOff x="457200" y="3421944"/>
            <a:chExt cx="7473242" cy="119662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45DD5AD-9E71-8F4B-820C-6DAD1C82FE0C}"/>
                </a:ext>
              </a:extLst>
            </p:cNvPr>
            <p:cNvCxnSpPr/>
            <p:nvPr/>
          </p:nvCxnSpPr>
          <p:spPr>
            <a:xfrm flipV="1">
              <a:off x="2194274" y="3421944"/>
              <a:ext cx="0" cy="7337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E7FEF9-6837-8B40-A7CC-FEB4B342F399}"/>
                </a:ext>
              </a:extLst>
            </p:cNvPr>
            <p:cNvCxnSpPr/>
            <p:nvPr/>
          </p:nvCxnSpPr>
          <p:spPr>
            <a:xfrm flipV="1">
              <a:off x="3376785" y="3421944"/>
              <a:ext cx="0" cy="7337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F8A051A-CD56-0A46-B478-5F3A968BFFEE}"/>
                </a:ext>
              </a:extLst>
            </p:cNvPr>
            <p:cNvCxnSpPr/>
            <p:nvPr/>
          </p:nvCxnSpPr>
          <p:spPr>
            <a:xfrm flipV="1">
              <a:off x="5151963" y="3421944"/>
              <a:ext cx="0" cy="7337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9804173-E091-AD4A-A5DC-88D00BECBC18}"/>
                </a:ext>
              </a:extLst>
            </p:cNvPr>
            <p:cNvCxnSpPr/>
            <p:nvPr/>
          </p:nvCxnSpPr>
          <p:spPr>
            <a:xfrm flipV="1">
              <a:off x="7054141" y="3421944"/>
              <a:ext cx="0" cy="7337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0F56E1A-D28B-0C42-BA29-008EE1DE0FEE}"/>
                </a:ext>
              </a:extLst>
            </p:cNvPr>
            <p:cNvCxnSpPr/>
            <p:nvPr/>
          </p:nvCxnSpPr>
          <p:spPr>
            <a:xfrm>
              <a:off x="1792108" y="4238977"/>
              <a:ext cx="613833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A5C0894-21BE-BD40-AE25-5E21CDCBDB24}"/>
                </a:ext>
              </a:extLst>
            </p:cNvPr>
            <p:cNvSpPr/>
            <p:nvPr/>
          </p:nvSpPr>
          <p:spPr>
            <a:xfrm>
              <a:off x="2081386" y="4126089"/>
              <a:ext cx="225777" cy="225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A86D03E-2D08-2E40-81C7-6283CA9237F0}"/>
                </a:ext>
              </a:extLst>
            </p:cNvPr>
            <p:cNvSpPr/>
            <p:nvPr/>
          </p:nvSpPr>
          <p:spPr>
            <a:xfrm>
              <a:off x="3263897" y="4126089"/>
              <a:ext cx="225777" cy="225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2EF615F-2A2A-1D41-8BBE-25046CA2DD52}"/>
                </a:ext>
              </a:extLst>
            </p:cNvPr>
            <p:cNvSpPr/>
            <p:nvPr/>
          </p:nvSpPr>
          <p:spPr>
            <a:xfrm>
              <a:off x="5039075" y="4126089"/>
              <a:ext cx="225777" cy="225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7C875A9-2ABB-AB4B-B9F7-79E9D5465D11}"/>
                </a:ext>
              </a:extLst>
            </p:cNvPr>
            <p:cNvSpPr/>
            <p:nvPr/>
          </p:nvSpPr>
          <p:spPr>
            <a:xfrm>
              <a:off x="6941253" y="4126089"/>
              <a:ext cx="225777" cy="225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CECD215-A677-CA4F-B44D-30CC35F7C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3594099"/>
              <a:ext cx="1024467" cy="1024467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219A4DD-3AE6-E941-8D7E-8136D17BF723}"/>
                </a:ext>
              </a:extLst>
            </p:cNvPr>
            <p:cNvCxnSpPr/>
            <p:nvPr/>
          </p:nvCxnSpPr>
          <p:spPr>
            <a:xfrm>
              <a:off x="2194274" y="3594099"/>
              <a:ext cx="1182511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FC01967-2249-B44D-AA95-F2A4A7C1466C}"/>
                </a:ext>
              </a:extLst>
            </p:cNvPr>
            <p:cNvCxnSpPr/>
            <p:nvPr/>
          </p:nvCxnSpPr>
          <p:spPr>
            <a:xfrm>
              <a:off x="3376785" y="3594099"/>
              <a:ext cx="1775178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4A10851-0093-E54A-9CC3-F12EF8AB137F}"/>
                </a:ext>
              </a:extLst>
            </p:cNvPr>
            <p:cNvCxnSpPr/>
            <p:nvPr/>
          </p:nvCxnSpPr>
          <p:spPr>
            <a:xfrm>
              <a:off x="5151963" y="3594099"/>
              <a:ext cx="1902178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AFF172A-6512-A648-A480-9B1D23E2AEEF}"/>
              </a:ext>
            </a:extLst>
          </p:cNvPr>
          <p:cNvSpPr txBox="1"/>
          <p:nvPr/>
        </p:nvSpPr>
        <p:spPr>
          <a:xfrm>
            <a:off x="1902758" y="1700213"/>
            <a:ext cx="11665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Twitter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4302CE-66F2-9744-8398-AF0D82B5A1EF}"/>
              </a:ext>
            </a:extLst>
          </p:cNvPr>
          <p:cNvSpPr txBox="1"/>
          <p:nvPr/>
        </p:nvSpPr>
        <p:spPr>
          <a:xfrm>
            <a:off x="6471758" y="5107368"/>
            <a:ext cx="3513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D38D5A-65DC-F54E-A3C7-855FBAE834F0}"/>
              </a:ext>
            </a:extLst>
          </p:cNvPr>
          <p:cNvSpPr txBox="1"/>
          <p:nvPr/>
        </p:nvSpPr>
        <p:spPr>
          <a:xfrm>
            <a:off x="7070692" y="5115273"/>
            <a:ext cx="3513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92193088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&lt;-&gt; Anomalies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3" name="Oval 12"/>
          <p:cNvSpPr/>
          <p:nvPr/>
        </p:nvSpPr>
        <p:spPr bwMode="auto">
          <a:xfrm>
            <a:off x="2781300" y="2082800"/>
            <a:ext cx="76200" cy="762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 bwMode="auto">
          <a:xfrm>
            <a:off x="2933700" y="2235200"/>
            <a:ext cx="76200" cy="762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 bwMode="auto">
          <a:xfrm>
            <a:off x="3086100" y="2387600"/>
            <a:ext cx="76200" cy="762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 bwMode="auto">
          <a:xfrm>
            <a:off x="3238500" y="2540000"/>
            <a:ext cx="76200" cy="762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 bwMode="auto">
          <a:xfrm>
            <a:off x="3098800" y="2209800"/>
            <a:ext cx="76200" cy="762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124B25-B2EF-CA4E-AE1E-7D53618EA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E0DAB04-E167-354C-8C65-06AA3457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E6047-4A22-9043-A60D-2D0893857748}"/>
              </a:ext>
            </a:extLst>
          </p:cNvPr>
          <p:cNvSpPr txBox="1"/>
          <p:nvPr/>
        </p:nvSpPr>
        <p:spPr>
          <a:xfrm>
            <a:off x="685800" y="3323588"/>
            <a:ext cx="46586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Cloud of random points, right?</a:t>
            </a:r>
          </a:p>
        </p:txBody>
      </p:sp>
    </p:spTree>
    <p:extLst>
      <p:ext uri="{BB962C8B-B14F-4D97-AF65-F5344CB8AC3E}">
        <p14:creationId xmlns:p14="http://schemas.microsoft.com/office/powerpoint/2010/main" val="1868567009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CE6E2-236E-F04E-B78C-B9FCBF98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IAT </a:t>
            </a:r>
            <a:r>
              <a:rPr lang="en-US" dirty="0" err="1"/>
              <a:t>heatmaps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6899004-52EC-7D41-B660-883B88E12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992" y="2085975"/>
            <a:ext cx="4546662" cy="3667473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27719-C316-A64B-9E5F-C9C0199D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2B52C-67C9-A640-A9CF-66204AD6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  <p:grpSp>
        <p:nvGrpSpPr>
          <p:cNvPr id="10" name="Group 37">
            <a:extLst>
              <a:ext uri="{FF2B5EF4-FFF2-40B4-BE49-F238E27FC236}">
                <a16:creationId xmlns:a16="http://schemas.microsoft.com/office/drawing/2014/main" id="{C2A6A3D2-C244-1142-BEF4-3BAF47714F16}"/>
              </a:ext>
            </a:extLst>
          </p:cNvPr>
          <p:cNvGrpSpPr>
            <a:grpSpLocks noChangeAspect="1"/>
          </p:cNvGrpSpPr>
          <p:nvPr/>
        </p:nvGrpSpPr>
        <p:grpSpPr>
          <a:xfrm>
            <a:off x="5704475" y="5753448"/>
            <a:ext cx="3026665" cy="484632"/>
            <a:chOff x="457200" y="3421944"/>
            <a:chExt cx="7473242" cy="119662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45DD5AD-9E71-8F4B-820C-6DAD1C82FE0C}"/>
                </a:ext>
              </a:extLst>
            </p:cNvPr>
            <p:cNvCxnSpPr/>
            <p:nvPr/>
          </p:nvCxnSpPr>
          <p:spPr>
            <a:xfrm flipV="1">
              <a:off x="2194274" y="3421944"/>
              <a:ext cx="0" cy="7337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E7FEF9-6837-8B40-A7CC-FEB4B342F399}"/>
                </a:ext>
              </a:extLst>
            </p:cNvPr>
            <p:cNvCxnSpPr/>
            <p:nvPr/>
          </p:nvCxnSpPr>
          <p:spPr>
            <a:xfrm flipV="1">
              <a:off x="3376785" y="3421944"/>
              <a:ext cx="0" cy="7337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F8A051A-CD56-0A46-B478-5F3A968BFFEE}"/>
                </a:ext>
              </a:extLst>
            </p:cNvPr>
            <p:cNvCxnSpPr/>
            <p:nvPr/>
          </p:nvCxnSpPr>
          <p:spPr>
            <a:xfrm flipV="1">
              <a:off x="5151963" y="3421944"/>
              <a:ext cx="0" cy="7337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9804173-E091-AD4A-A5DC-88D00BECBC18}"/>
                </a:ext>
              </a:extLst>
            </p:cNvPr>
            <p:cNvCxnSpPr/>
            <p:nvPr/>
          </p:nvCxnSpPr>
          <p:spPr>
            <a:xfrm flipV="1">
              <a:off x="7054141" y="3421944"/>
              <a:ext cx="0" cy="7337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0F56E1A-D28B-0C42-BA29-008EE1DE0FEE}"/>
                </a:ext>
              </a:extLst>
            </p:cNvPr>
            <p:cNvCxnSpPr/>
            <p:nvPr/>
          </p:nvCxnSpPr>
          <p:spPr>
            <a:xfrm>
              <a:off x="1792108" y="4238977"/>
              <a:ext cx="613833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A5C0894-21BE-BD40-AE25-5E21CDCBDB24}"/>
                </a:ext>
              </a:extLst>
            </p:cNvPr>
            <p:cNvSpPr/>
            <p:nvPr/>
          </p:nvSpPr>
          <p:spPr>
            <a:xfrm>
              <a:off x="2081386" y="4126089"/>
              <a:ext cx="225777" cy="225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A86D03E-2D08-2E40-81C7-6283CA9237F0}"/>
                </a:ext>
              </a:extLst>
            </p:cNvPr>
            <p:cNvSpPr/>
            <p:nvPr/>
          </p:nvSpPr>
          <p:spPr>
            <a:xfrm>
              <a:off x="3263897" y="4126089"/>
              <a:ext cx="225777" cy="225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2EF615F-2A2A-1D41-8BBE-25046CA2DD52}"/>
                </a:ext>
              </a:extLst>
            </p:cNvPr>
            <p:cNvSpPr/>
            <p:nvPr/>
          </p:nvSpPr>
          <p:spPr>
            <a:xfrm>
              <a:off x="5039075" y="4126089"/>
              <a:ext cx="225777" cy="225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7C875A9-2ABB-AB4B-B9F7-79E9D5465D11}"/>
                </a:ext>
              </a:extLst>
            </p:cNvPr>
            <p:cNvSpPr/>
            <p:nvPr/>
          </p:nvSpPr>
          <p:spPr>
            <a:xfrm>
              <a:off x="6941253" y="4126089"/>
              <a:ext cx="225777" cy="2257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CECD215-A677-CA4F-B44D-30CC35F7C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3594099"/>
              <a:ext cx="1024467" cy="1024467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219A4DD-3AE6-E941-8D7E-8136D17BF723}"/>
                </a:ext>
              </a:extLst>
            </p:cNvPr>
            <p:cNvCxnSpPr/>
            <p:nvPr/>
          </p:nvCxnSpPr>
          <p:spPr>
            <a:xfrm>
              <a:off x="2194274" y="3594099"/>
              <a:ext cx="1182511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FC01967-2249-B44D-AA95-F2A4A7C1466C}"/>
                </a:ext>
              </a:extLst>
            </p:cNvPr>
            <p:cNvCxnSpPr/>
            <p:nvPr/>
          </p:nvCxnSpPr>
          <p:spPr>
            <a:xfrm>
              <a:off x="3376785" y="3594099"/>
              <a:ext cx="1775178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4A10851-0093-E54A-9CC3-F12EF8AB137F}"/>
                </a:ext>
              </a:extLst>
            </p:cNvPr>
            <p:cNvCxnSpPr/>
            <p:nvPr/>
          </p:nvCxnSpPr>
          <p:spPr>
            <a:xfrm>
              <a:off x="5151963" y="3594099"/>
              <a:ext cx="1902178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 w="lg" len="lg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Content Placeholder 8">
            <a:extLst>
              <a:ext uri="{FF2B5EF4-FFF2-40B4-BE49-F238E27FC236}">
                <a16:creationId xmlns:a16="http://schemas.microsoft.com/office/drawing/2014/main" id="{EAA5FE89-93C2-C149-B8E1-D34575E48D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16" t="43247" r="48687" b="26904"/>
          <a:stretch/>
        </p:blipFill>
        <p:spPr bwMode="auto">
          <a:xfrm>
            <a:off x="5842634" y="1760670"/>
            <a:ext cx="2807495" cy="3694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E01FC8E-8B0C-9B4E-8638-1438FDBE1AE3}"/>
              </a:ext>
            </a:extLst>
          </p:cNvPr>
          <p:cNvSpPr/>
          <p:nvPr/>
        </p:nvSpPr>
        <p:spPr bwMode="auto">
          <a:xfrm>
            <a:off x="1857375" y="3743325"/>
            <a:ext cx="761948" cy="900113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5BD5994-BBD8-B243-BB29-814FB98A4992}"/>
              </a:ext>
            </a:extLst>
          </p:cNvPr>
          <p:cNvCxnSpPr/>
          <p:nvPr/>
        </p:nvCxnSpPr>
        <p:spPr bwMode="auto">
          <a:xfrm flipV="1">
            <a:off x="1828800" y="1790352"/>
            <a:ext cx="4013834" cy="193868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DC301D-F55E-9B4A-9EEC-E8714BA25837}"/>
              </a:ext>
            </a:extLst>
          </p:cNvPr>
          <p:cNvCxnSpPr/>
          <p:nvPr/>
        </p:nvCxnSpPr>
        <p:spPr bwMode="auto">
          <a:xfrm flipV="1">
            <a:off x="2619323" y="1790352"/>
            <a:ext cx="6030806" cy="195297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29EF3AA-ADAE-C64C-A9E6-5F33D34F207A}"/>
              </a:ext>
            </a:extLst>
          </p:cNvPr>
          <p:cNvCxnSpPr/>
          <p:nvPr/>
        </p:nvCxnSpPr>
        <p:spPr bwMode="auto">
          <a:xfrm>
            <a:off x="1857375" y="4662611"/>
            <a:ext cx="3985259" cy="792412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DFB6C83-2178-3143-89AD-8ED2D0416CC3}"/>
              </a:ext>
            </a:extLst>
          </p:cNvPr>
          <p:cNvCxnSpPr/>
          <p:nvPr/>
        </p:nvCxnSpPr>
        <p:spPr bwMode="auto">
          <a:xfrm>
            <a:off x="2619323" y="4643438"/>
            <a:ext cx="6030806" cy="79057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23754456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Experiments: Can RSC-Spotter Detect Bots?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43640"/>
            <a:ext cx="8229600" cy="8755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Precision vs. Sensitivity Curves</a:t>
            </a:r>
          </a:p>
          <a:p>
            <a:pPr marL="400050" lvl="1" indent="0">
              <a:buNone/>
            </a:pPr>
            <a:r>
              <a:rPr lang="en-US" dirty="0">
                <a:solidFill>
                  <a:srgbClr val="7F7F7F"/>
                </a:solidFill>
              </a:rPr>
              <a:t>Good performance: curve close to the top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08905"/>
            <a:ext cx="5918904" cy="24964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08905"/>
            <a:ext cx="5918904" cy="24964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51" y="5703872"/>
            <a:ext cx="6504391" cy="6524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39332" y="2332775"/>
            <a:ext cx="2451292" cy="36933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/>
              <a:t>Precision &gt; 94%</a:t>
            </a:r>
          </a:p>
          <a:p>
            <a:pPr algn="l"/>
            <a:r>
              <a:rPr lang="en-US" dirty="0"/>
              <a:t>Sensitivity &gt; 70%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With strongly imbalanced datasets</a:t>
            </a:r>
          </a:p>
          <a:p>
            <a:pPr algn="l"/>
            <a:r>
              <a:rPr lang="en-US" dirty="0"/>
              <a:t># humans &gt;&gt; # bots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94387" y="2248547"/>
            <a:ext cx="18474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Twitter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381921" y="2768938"/>
            <a:ext cx="865891" cy="769982"/>
          </a:xfrm>
          <a:prstGeom prst="straightConnector1">
            <a:avLst/>
          </a:prstGeom>
          <a:ln>
            <a:solidFill>
              <a:srgbClr val="000000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B8CF5-B684-B74B-801E-38D55D7A6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72365-19D7-504A-8AD8-920D545E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54705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Experiments: Can RSC-Spotter Detect Bots?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343640"/>
            <a:ext cx="8229600" cy="8755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Precision vs. Sensitivity Curves</a:t>
            </a:r>
          </a:p>
          <a:p>
            <a:pPr marL="400050" lvl="1" indent="0">
              <a:buNone/>
            </a:pPr>
            <a:r>
              <a:rPr lang="en-US" dirty="0">
                <a:solidFill>
                  <a:srgbClr val="7F7F7F"/>
                </a:solidFill>
              </a:rPr>
              <a:t>Good performance: curve close to the top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08905"/>
            <a:ext cx="5918904" cy="24964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51" y="5703872"/>
            <a:ext cx="6504391" cy="6524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39332" y="2332775"/>
            <a:ext cx="2451292" cy="329320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/>
              <a:t>Precision &gt; 96%</a:t>
            </a:r>
          </a:p>
          <a:p>
            <a:pPr algn="l"/>
            <a:r>
              <a:rPr lang="en-US" dirty="0"/>
              <a:t>Sensitivity &gt; 47%</a:t>
            </a:r>
          </a:p>
          <a:p>
            <a:pPr algn="l"/>
            <a:r>
              <a:rPr lang="en-US" dirty="0"/>
              <a:t>With strongly </a:t>
            </a:r>
            <a:r>
              <a:rPr lang="en-US"/>
              <a:t>imbalanced datasets</a:t>
            </a:r>
          </a:p>
          <a:p>
            <a:pPr algn="l"/>
            <a:r>
              <a:rPr lang="en-US" dirty="0"/>
              <a:t># humans &gt;&gt; # bots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029040" y="2768939"/>
            <a:ext cx="1218772" cy="668880"/>
          </a:xfrm>
          <a:prstGeom prst="straightConnector1">
            <a:avLst/>
          </a:prstGeom>
          <a:ln>
            <a:solidFill>
              <a:srgbClr val="000000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81687" y="2362847"/>
            <a:ext cx="18474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Reddit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D4A538-12F6-D449-8D46-6D7A35B95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B0A81-C8D3-AA43-843F-0E56ED5A3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57476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8412A-6532-5F43-B0A2-1687FC59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P3: time-evolving: Recipes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AFA5D-0252-0F44-A04C-5505E6DAD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25925-4AA1-1144-8BA3-AFC94D843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94CFBD-2BF5-9E45-AFCF-1A5AFE62BAFF}"/>
              </a:ext>
            </a:extLst>
          </p:cNvPr>
          <p:cNvCxnSpPr>
            <a:cxnSpLocks/>
          </p:cNvCxnSpPr>
          <p:nvPr/>
        </p:nvCxnSpPr>
        <p:spPr bwMode="auto">
          <a:xfrm>
            <a:off x="4318000" y="2019300"/>
            <a:ext cx="0" cy="40259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32" name="Down Arrow 31">
            <a:extLst>
              <a:ext uri="{FF2B5EF4-FFF2-40B4-BE49-F238E27FC236}">
                <a16:creationId xmlns:a16="http://schemas.microsoft.com/office/drawing/2014/main" id="{DCD830CA-57BB-C442-AB25-7B2B62F99A32}"/>
              </a:ext>
            </a:extLst>
          </p:cNvPr>
          <p:cNvSpPr/>
          <p:nvPr/>
        </p:nvSpPr>
        <p:spPr bwMode="auto">
          <a:xfrm>
            <a:off x="2417945" y="1580165"/>
            <a:ext cx="345709" cy="457200"/>
          </a:xfrm>
          <a:prstGeom prst="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87299048-1C9D-7D40-8102-8C5D1796EDC3}"/>
              </a:ext>
            </a:extLst>
          </p:cNvPr>
          <p:cNvSpPr/>
          <p:nvPr/>
        </p:nvSpPr>
        <p:spPr bwMode="auto">
          <a:xfrm>
            <a:off x="6996058" y="1490589"/>
            <a:ext cx="345709" cy="457200"/>
          </a:xfrm>
          <a:prstGeom prst="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1A8B0DE-7217-A449-BCFD-100F41AB3BB2}"/>
              </a:ext>
            </a:extLst>
          </p:cNvPr>
          <p:cNvGrpSpPr>
            <a:grpSpLocks noChangeAspect="1"/>
          </p:cNvGrpSpPr>
          <p:nvPr/>
        </p:nvGrpSpPr>
        <p:grpSpPr>
          <a:xfrm>
            <a:off x="364528" y="3057792"/>
            <a:ext cx="3585603" cy="1966495"/>
            <a:chOff x="274604" y="2461116"/>
            <a:chExt cx="6905508" cy="378728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6A51285-55F0-0C48-BC31-A58C1099A3A0}"/>
                </a:ext>
              </a:extLst>
            </p:cNvPr>
            <p:cNvGrpSpPr/>
            <p:nvPr/>
          </p:nvGrpSpPr>
          <p:grpSpPr>
            <a:xfrm>
              <a:off x="3405787" y="2461116"/>
              <a:ext cx="3774325" cy="3787284"/>
              <a:chOff x="1223151" y="2384916"/>
              <a:chExt cx="3774325" cy="3787284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7470FCFB-2819-934A-95B2-44A441A324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23151" y="2596055"/>
                <a:ext cx="680811" cy="812581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E9A252AF-FBF8-1D48-B438-9941065B97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3151" y="3653658"/>
                <a:ext cx="544602" cy="812581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71B09608-BBE5-2F4B-BBC4-1572C06DB3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2681" y="5359619"/>
                <a:ext cx="465541" cy="812581"/>
              </a:xfrm>
              <a:prstGeom prst="rect">
                <a:avLst/>
              </a:prstGeom>
            </p:spPr>
          </p:pic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E2B32A9-AFF4-324A-8851-96EF527FF8E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91255" y="2804042"/>
                <a:ext cx="1435801" cy="233449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D5B47D5-AFDE-E240-B655-D582C3F457B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38703" y="2963919"/>
                <a:ext cx="1488353" cy="1114096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598AD27-51D0-564B-8297-1D127F8AC34F}"/>
                  </a:ext>
                </a:extLst>
              </p:cNvPr>
              <p:cNvCxnSpPr/>
              <p:nvPr/>
            </p:nvCxnSpPr>
            <p:spPr bwMode="auto">
              <a:xfrm>
                <a:off x="2291255" y="3233463"/>
                <a:ext cx="1447266" cy="1800662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BC0AE37-27E4-204B-8626-58746B3ECFC9}"/>
                  </a:ext>
                </a:extLst>
              </p:cNvPr>
              <p:cNvCxnSpPr/>
              <p:nvPr/>
            </p:nvCxnSpPr>
            <p:spPr bwMode="auto">
              <a:xfrm flipV="1">
                <a:off x="2194664" y="5213131"/>
                <a:ext cx="1532392" cy="515007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CC498809-95DB-4348-888E-7079E232BE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2786" y="4035801"/>
                <a:ext cx="838253" cy="838253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9E748B81-658E-C04A-8CF7-B58A53CBFB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8616" y="2384916"/>
                <a:ext cx="838253" cy="838253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10CACBD3-6AC8-D549-BD3F-AF0823C5CC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40583" y="5045560"/>
                <a:ext cx="756893" cy="756893"/>
              </a:xfrm>
              <a:prstGeom prst="rect">
                <a:avLst/>
              </a:prstGeom>
            </p:spPr>
          </p:pic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65C11C8-1C0F-CD40-83AF-C22784F8FA8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22656" y="4268949"/>
                <a:ext cx="1763423" cy="0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2E7CAF0-B28F-5749-BEB8-2FE2CAEB8EDF}"/>
                </a:ext>
              </a:extLst>
            </p:cNvPr>
            <p:cNvSpPr txBox="1"/>
            <p:nvPr/>
          </p:nvSpPr>
          <p:spPr>
            <a:xfrm>
              <a:off x="274604" y="2885154"/>
              <a:ext cx="1901708" cy="63908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128.2.2.3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A372D0-B38E-6845-A41F-F8C245D78EB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71516" y="3040120"/>
              <a:ext cx="1094198" cy="91255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1D761CF-8FBD-A848-9A83-99F9529150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08938" y="3346227"/>
              <a:ext cx="1056776" cy="807988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BDBFAEE-93BC-254B-A100-8B1A7776092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71516" y="3484836"/>
              <a:ext cx="1113243" cy="2393818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F85D8EE-F363-754C-9F84-B7AA12691BC6}"/>
                </a:ext>
              </a:extLst>
            </p:cNvPr>
            <p:cNvSpPr txBox="1"/>
            <p:nvPr/>
          </p:nvSpPr>
          <p:spPr>
            <a:xfrm>
              <a:off x="4377398" y="2506992"/>
              <a:ext cx="1528170" cy="568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tx2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3am, 4/1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404BA5-38C9-6642-B707-AB3011D5E7B2}"/>
                </a:ext>
              </a:extLst>
            </p:cNvPr>
            <p:cNvSpPr txBox="1"/>
            <p:nvPr/>
          </p:nvSpPr>
          <p:spPr>
            <a:xfrm>
              <a:off x="4919390" y="3459246"/>
              <a:ext cx="1528170" cy="568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tx2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3am, 4/1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BDA1808-929E-D249-9FA4-D0C4A9984812}"/>
                </a:ext>
              </a:extLst>
            </p:cNvPr>
            <p:cNvSpPr txBox="1"/>
            <p:nvPr/>
          </p:nvSpPr>
          <p:spPr>
            <a:xfrm>
              <a:off x="4104833" y="5115693"/>
              <a:ext cx="1676105" cy="568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tx2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10pm, 4/3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506532-8531-3D43-A62F-385271EFDBB6}"/>
              </a:ext>
            </a:extLst>
          </p:cNvPr>
          <p:cNvSpPr txBox="1"/>
          <p:nvPr/>
        </p:nvSpPr>
        <p:spPr>
          <a:xfrm>
            <a:off x="4474652" y="2119886"/>
            <a:ext cx="22560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R3.1) Tensors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3041BDF-A78A-FE44-804C-9076F88D46CF}"/>
              </a:ext>
            </a:extLst>
          </p:cNvPr>
          <p:cNvSpPr txBox="1"/>
          <p:nvPr/>
        </p:nvSpPr>
        <p:spPr>
          <a:xfrm>
            <a:off x="4474652" y="3957578"/>
            <a:ext cx="44531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R3.2) IAT (inter-arrival times)</a:t>
            </a:r>
          </a:p>
        </p:txBody>
      </p:sp>
      <p:grpSp>
        <p:nvGrpSpPr>
          <p:cNvPr id="56" name="Group 14">
            <a:extLst>
              <a:ext uri="{FF2B5EF4-FFF2-40B4-BE49-F238E27FC236}">
                <a16:creationId xmlns:a16="http://schemas.microsoft.com/office/drawing/2014/main" id="{99EBE789-9029-AD4E-92CF-F5F644B555FB}"/>
              </a:ext>
            </a:extLst>
          </p:cNvPr>
          <p:cNvGrpSpPr>
            <a:grpSpLocks noChangeAspect="1"/>
          </p:cNvGrpSpPr>
          <p:nvPr/>
        </p:nvGrpSpPr>
        <p:grpSpPr>
          <a:xfrm>
            <a:off x="5960247" y="2613230"/>
            <a:ext cx="1720850" cy="1059549"/>
            <a:chOff x="1409700" y="3761003"/>
            <a:chExt cx="3441700" cy="211909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80F73E2-DE67-8D45-9B47-47D26A7C7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0" y="4419600"/>
              <a:ext cx="46038" cy="1422400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1920599-6E6B-AB4F-A6AF-D649650EC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38027F6-63FE-D04A-B0B8-CE401ECF05A5}"/>
                </a:ext>
              </a:extLst>
            </p:cNvPr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E05E02D-A962-E846-9D8B-C643DB548323}"/>
                </a:ext>
              </a:extLst>
            </p:cNvPr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0C73FE2-2643-9D4D-ABAE-74A6EFFC23A4}"/>
                </a:ext>
              </a:extLst>
            </p:cNvPr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752701C-A3F3-1B44-822A-A1EE0B96A8A2}"/>
                </a:ext>
              </a:extLst>
            </p:cNvPr>
            <p:cNvSpPr/>
            <p:nvPr/>
          </p:nvSpPr>
          <p:spPr bwMode="auto">
            <a:xfrm>
              <a:off x="3644900" y="4419600"/>
              <a:ext cx="762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37">
              <a:extLst>
                <a:ext uri="{FF2B5EF4-FFF2-40B4-BE49-F238E27FC236}">
                  <a16:creationId xmlns:a16="http://schemas.microsoft.com/office/drawing/2014/main" id="{35B1DAD7-5C26-874F-BDA0-01AA2FCDB689}"/>
                </a:ext>
              </a:extLst>
            </p:cNvPr>
            <p:cNvGrpSpPr/>
            <p:nvPr/>
          </p:nvGrpSpPr>
          <p:grpSpPr>
            <a:xfrm>
              <a:off x="3873500" y="4356100"/>
              <a:ext cx="977900" cy="50799"/>
              <a:chOff x="3873500" y="4356100"/>
              <a:chExt cx="977900" cy="50799"/>
            </a:xfrm>
          </p:grpSpPr>
          <p:sp>
            <p:nvSpPr>
              <p:cNvPr id="70" name="Rectangle 10">
                <a:extLst>
                  <a:ext uri="{FF2B5EF4-FFF2-40B4-BE49-F238E27FC236}">
                    <a16:creationId xmlns:a16="http://schemas.microsoft.com/office/drawing/2014/main" id="{C99E3AF5-DA3C-B146-9807-535535B109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7500824-FBCE-CD49-9169-7EC1F5241724}"/>
                  </a:ext>
                </a:extLst>
              </p:cNvPr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A4D0CF0-B4A2-F641-9809-2955B2BF59A5}"/>
                </a:ext>
              </a:extLst>
            </p:cNvPr>
            <p:cNvSpPr txBox="1"/>
            <p:nvPr/>
          </p:nvSpPr>
          <p:spPr>
            <a:xfrm>
              <a:off x="3026844" y="4445001"/>
              <a:ext cx="379382" cy="492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65" name="Parallelogram 64">
              <a:extLst>
                <a:ext uri="{FF2B5EF4-FFF2-40B4-BE49-F238E27FC236}">
                  <a16:creationId xmlns:a16="http://schemas.microsoft.com/office/drawing/2014/main" id="{316786BC-059D-A54F-8350-AED7DEAC811E}"/>
                </a:ext>
              </a:extLst>
            </p:cNvPr>
            <p:cNvSpPr/>
            <p:nvPr/>
          </p:nvSpPr>
          <p:spPr bwMode="auto">
            <a:xfrm>
              <a:off x="1409700" y="3949700"/>
              <a:ext cx="1473200" cy="431800"/>
            </a:xfrm>
            <a:prstGeom prst="parallelogram">
              <a:avLst>
                <a:gd name="adj" fmla="val 95588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Parallelogram 65">
              <a:extLst>
                <a:ext uri="{FF2B5EF4-FFF2-40B4-BE49-F238E27FC236}">
                  <a16:creationId xmlns:a16="http://schemas.microsoft.com/office/drawing/2014/main" id="{3A5EBF34-B925-A048-9877-1152636744A2}"/>
                </a:ext>
              </a:extLst>
            </p:cNvPr>
            <p:cNvSpPr/>
            <p:nvPr/>
          </p:nvSpPr>
          <p:spPr bwMode="auto">
            <a:xfrm rot="5400000" flipV="1">
              <a:off x="1689100" y="4699000"/>
              <a:ext cx="1917700" cy="444500"/>
            </a:xfrm>
            <a:prstGeom prst="parallelogram">
              <a:avLst>
                <a:gd name="adj" fmla="val 98007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" name="Group 38">
              <a:extLst>
                <a:ext uri="{FF2B5EF4-FFF2-40B4-BE49-F238E27FC236}">
                  <a16:creationId xmlns:a16="http://schemas.microsoft.com/office/drawing/2014/main" id="{BECF667D-F5CA-AA41-9B40-448330E8DBCE}"/>
                </a:ext>
              </a:extLst>
            </p:cNvPr>
            <p:cNvGrpSpPr/>
            <p:nvPr/>
          </p:nvGrpSpPr>
          <p:grpSpPr>
            <a:xfrm rot="18634327">
              <a:off x="3582932" y="4035585"/>
              <a:ext cx="625012" cy="75847"/>
              <a:chOff x="3873500" y="4356100"/>
              <a:chExt cx="977900" cy="50799"/>
            </a:xfrm>
          </p:grpSpPr>
          <p:sp>
            <p:nvSpPr>
              <p:cNvPr id="68" name="Rectangle 10">
                <a:extLst>
                  <a:ext uri="{FF2B5EF4-FFF2-40B4-BE49-F238E27FC236}">
                    <a16:creationId xmlns:a16="http://schemas.microsoft.com/office/drawing/2014/main" id="{E4A8E11A-1200-5C41-92DF-674B2A6EE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8F7DF26-996A-F041-90BD-ED054F6BC2FF}"/>
                  </a:ext>
                </a:extLst>
              </p:cNvPr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2" name="Picture 4">
            <a:extLst>
              <a:ext uri="{FF2B5EF4-FFF2-40B4-BE49-F238E27FC236}">
                <a16:creationId xmlns:a16="http://schemas.microsoft.com/office/drawing/2014/main" id="{8CAF3A7F-EB70-3B4A-953E-B562A4AE92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600" y="4966485"/>
            <a:ext cx="2655897" cy="74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godfather.jpg">
            <a:extLst>
              <a:ext uri="{FF2B5EF4-FFF2-40B4-BE49-F238E27FC236}">
                <a16:creationId xmlns:a16="http://schemas.microsoft.com/office/drawing/2014/main" id="{479E43EE-0963-D14C-ACAF-9F064F69B6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5918" y="2469225"/>
            <a:ext cx="660095" cy="972008"/>
          </a:xfrm>
          <a:prstGeom prst="rect">
            <a:avLst/>
          </a:prstGeom>
        </p:spPr>
      </p:pic>
      <p:pic>
        <p:nvPicPr>
          <p:cNvPr id="53" name="Content Placeholder 8">
            <a:extLst>
              <a:ext uri="{FF2B5EF4-FFF2-40B4-BE49-F238E27FC236}">
                <a16:creationId xmlns:a16="http://schemas.microsoft.com/office/drawing/2014/main" id="{CAC82307-2FBF-7E40-A7B9-0378B8123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7681096" y="4832301"/>
            <a:ext cx="1141970" cy="921147"/>
          </a:xfrm>
        </p:spPr>
      </p:pic>
    </p:spTree>
    <p:extLst>
      <p:ext uri="{BB962C8B-B14F-4D97-AF65-F5344CB8AC3E}">
        <p14:creationId xmlns:p14="http://schemas.microsoft.com/office/powerpoint/2010/main" val="3249377120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400" dirty="0">
                <a:ea typeface="ＭＳ Ｐゴシック" charset="-128"/>
                <a:cs typeface="ＭＳ Ｐゴシック" charset="-128"/>
              </a:rPr>
              <a:t>Cast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907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300" y="1509088"/>
            <a:ext cx="1003299" cy="99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9082" name="TextBox 12"/>
          <p:cNvSpPr txBox="1">
            <a:spLocks noChangeArrowheads="1"/>
          </p:cNvSpPr>
          <p:nvPr/>
        </p:nvSpPr>
        <p:spPr bwMode="auto">
          <a:xfrm>
            <a:off x="331559" y="2616200"/>
            <a:ext cx="105296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 err="1"/>
              <a:t>Akoglu</a:t>
            </a:r>
            <a:r>
              <a:rPr lang="en-US" sz="2000" dirty="0"/>
              <a:t>, </a:t>
            </a:r>
          </a:p>
          <a:p>
            <a:r>
              <a:rPr lang="en-US" sz="2000" dirty="0"/>
              <a:t>Leman</a:t>
            </a:r>
          </a:p>
        </p:txBody>
      </p:sp>
      <p:sp>
        <p:nvSpPr>
          <p:cNvPr id="259083" name="TextBox 13"/>
          <p:cNvSpPr txBox="1">
            <a:spLocks noChangeArrowheads="1"/>
          </p:cNvSpPr>
          <p:nvPr/>
        </p:nvSpPr>
        <p:spPr bwMode="auto">
          <a:xfrm>
            <a:off x="4646257" y="2641600"/>
            <a:ext cx="86907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 err="1"/>
              <a:t>Chau</a:t>
            </a:r>
            <a:r>
              <a:rPr lang="en-US" sz="2000" dirty="0"/>
              <a:t>, </a:t>
            </a:r>
          </a:p>
          <a:p>
            <a:r>
              <a:rPr lang="en-US" sz="2000" dirty="0"/>
              <a:t>Polo</a:t>
            </a:r>
          </a:p>
        </p:txBody>
      </p:sp>
      <p:sp>
        <p:nvSpPr>
          <p:cNvPr id="259084" name="TextBox 14"/>
          <p:cNvSpPr txBox="1">
            <a:spLocks noChangeArrowheads="1"/>
          </p:cNvSpPr>
          <p:nvPr/>
        </p:nvSpPr>
        <p:spPr bwMode="auto">
          <a:xfrm>
            <a:off x="384099" y="5408613"/>
            <a:ext cx="111140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Kang, U</a:t>
            </a:r>
          </a:p>
        </p:txBody>
      </p:sp>
      <p:sp>
        <p:nvSpPr>
          <p:cNvPr id="259089" name="TextBox 14"/>
          <p:cNvSpPr txBox="1">
            <a:spLocks noChangeArrowheads="1"/>
          </p:cNvSpPr>
          <p:nvPr/>
        </p:nvSpPr>
        <p:spPr bwMode="auto">
          <a:xfrm>
            <a:off x="7604620" y="2714625"/>
            <a:ext cx="85467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 err="1"/>
              <a:t>Hooi</a:t>
            </a:r>
            <a:r>
              <a:rPr lang="en-US" sz="2000" dirty="0"/>
              <a:t>,</a:t>
            </a:r>
          </a:p>
          <a:p>
            <a:r>
              <a:rPr lang="en-US" sz="2000" dirty="0"/>
              <a:t>Bryan</a:t>
            </a:r>
          </a:p>
        </p:txBody>
      </p:sp>
      <p:sp>
        <p:nvSpPr>
          <p:cNvPr id="259094" name="TextBox 30"/>
          <p:cNvSpPr txBox="1">
            <a:spLocks noChangeArrowheads="1"/>
          </p:cNvSpPr>
          <p:nvPr/>
        </p:nvSpPr>
        <p:spPr bwMode="auto">
          <a:xfrm>
            <a:off x="1754011" y="5287963"/>
            <a:ext cx="101159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 err="1"/>
              <a:t>Koutra</a:t>
            </a:r>
            <a:r>
              <a:rPr lang="en-US" sz="2000" dirty="0"/>
              <a:t>,</a:t>
            </a:r>
          </a:p>
          <a:p>
            <a:r>
              <a:rPr lang="en-US" sz="2000" dirty="0" err="1"/>
              <a:t>Danai</a:t>
            </a:r>
            <a:endParaRPr lang="en-US" sz="2000" dirty="0"/>
          </a:p>
        </p:txBody>
      </p:sp>
      <p:pic>
        <p:nvPicPr>
          <p:cNvPr id="24" name="Picture 23" descr="alex_beutel_smal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174" y="1508593"/>
            <a:ext cx="860425" cy="1050457"/>
          </a:xfrm>
          <a:prstGeom prst="rect">
            <a:avLst/>
          </a:prstGeom>
        </p:spPr>
      </p:pic>
      <p:pic>
        <p:nvPicPr>
          <p:cNvPr id="25" name="Picture 24" descr="vageli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50" y="3981929"/>
            <a:ext cx="895349" cy="1110771"/>
          </a:xfrm>
          <a:prstGeom prst="rect">
            <a:avLst/>
          </a:prstGeom>
        </p:spPr>
      </p:pic>
      <p:sp>
        <p:nvSpPr>
          <p:cNvPr id="27" name="TextBox 12"/>
          <p:cNvSpPr txBox="1">
            <a:spLocks noChangeArrowheads="1"/>
          </p:cNvSpPr>
          <p:nvPr/>
        </p:nvSpPr>
        <p:spPr bwMode="auto">
          <a:xfrm>
            <a:off x="3093787" y="2743200"/>
            <a:ext cx="98316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 err="1"/>
              <a:t>Beutel</a:t>
            </a:r>
            <a:r>
              <a:rPr lang="en-US" sz="2000" dirty="0"/>
              <a:t>,</a:t>
            </a:r>
          </a:p>
          <a:p>
            <a:r>
              <a:rPr lang="en-US" sz="2000" dirty="0"/>
              <a:t>Alex</a:t>
            </a:r>
          </a:p>
        </p:txBody>
      </p:sp>
      <p:sp>
        <p:nvSpPr>
          <p:cNvPr id="28" name="TextBox 12"/>
          <p:cNvSpPr txBox="1">
            <a:spLocks noChangeArrowheads="1"/>
          </p:cNvSpPr>
          <p:nvPr/>
        </p:nvSpPr>
        <p:spPr bwMode="auto">
          <a:xfrm>
            <a:off x="2819900" y="5346700"/>
            <a:ext cx="163889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 err="1"/>
              <a:t>Papalexakis</a:t>
            </a:r>
            <a:r>
              <a:rPr lang="en-US" sz="2000" dirty="0"/>
              <a:t>,</a:t>
            </a:r>
          </a:p>
          <a:p>
            <a:r>
              <a:rPr lang="en-US" sz="2000" dirty="0" err="1"/>
              <a:t>Vagelis</a:t>
            </a:r>
            <a:endParaRPr lang="en-US" sz="2000" dirty="0"/>
          </a:p>
        </p:txBody>
      </p:sp>
      <p:pic>
        <p:nvPicPr>
          <p:cNvPr id="26" name="Picture 25" descr="polo_blue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9436" y="1446296"/>
            <a:ext cx="821563" cy="1081004"/>
          </a:xfrm>
          <a:prstGeom prst="rect">
            <a:avLst/>
          </a:prstGeom>
        </p:spPr>
      </p:pic>
      <p:pic>
        <p:nvPicPr>
          <p:cNvPr id="29" name="Picture 28" descr="ukang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014" y="4028202"/>
            <a:ext cx="890586" cy="1110006"/>
          </a:xfrm>
          <a:prstGeom prst="rect">
            <a:avLst/>
          </a:prstGeom>
        </p:spPr>
      </p:pic>
      <p:pic>
        <p:nvPicPr>
          <p:cNvPr id="30" name="Picture 29" descr="neil_shah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979334"/>
            <a:ext cx="850900" cy="113453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554372" y="5410200"/>
            <a:ext cx="854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Shah,</a:t>
            </a:r>
          </a:p>
          <a:p>
            <a:r>
              <a:rPr lang="en-US" sz="2000" dirty="0"/>
              <a:t>Neil</a:t>
            </a:r>
          </a:p>
        </p:txBody>
      </p:sp>
      <p:pic>
        <p:nvPicPr>
          <p:cNvPr id="35" name="Picture 34" descr="661px-Graduation_hat.svg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48166" y="1117600"/>
            <a:ext cx="541763" cy="227852"/>
          </a:xfrm>
          <a:prstGeom prst="rect">
            <a:avLst/>
          </a:prstGeom>
        </p:spPr>
      </p:pic>
      <p:pic>
        <p:nvPicPr>
          <p:cNvPr id="41" name="Picture 40" descr="miguel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7050" y="1426122"/>
            <a:ext cx="984249" cy="112583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708166" y="2705100"/>
            <a:ext cx="1010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Araujo</a:t>
            </a:r>
            <a:r>
              <a:rPr lang="en-US" sz="2000" dirty="0"/>
              <a:t>,</a:t>
            </a:r>
          </a:p>
          <a:p>
            <a:r>
              <a:rPr lang="en-US" sz="2000" dirty="0"/>
              <a:t>Miguel</a:t>
            </a:r>
          </a:p>
        </p:txBody>
      </p:sp>
      <p:pic>
        <p:nvPicPr>
          <p:cNvPr id="32" name="Picture 31" descr="danai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3400" y="4114800"/>
            <a:ext cx="977900" cy="977900"/>
          </a:xfrm>
          <a:prstGeom prst="rect">
            <a:avLst/>
          </a:prstGeom>
        </p:spPr>
      </p:pic>
      <p:sp>
        <p:nvSpPr>
          <p:cNvPr id="44" name="TextBox 14"/>
          <p:cNvSpPr txBox="1">
            <a:spLocks noChangeArrowheads="1"/>
          </p:cNvSpPr>
          <p:nvPr/>
        </p:nvSpPr>
        <p:spPr bwMode="auto">
          <a:xfrm>
            <a:off x="7619942" y="5394325"/>
            <a:ext cx="11542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Song,</a:t>
            </a:r>
          </a:p>
          <a:p>
            <a:r>
              <a:rPr lang="en-US" sz="2000" dirty="0"/>
              <a:t>Hyun Ah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9200" y="4011734"/>
            <a:ext cx="887306" cy="10238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5802" r="-19890"/>
          <a:stretch/>
        </p:blipFill>
        <p:spPr>
          <a:xfrm>
            <a:off x="7325360" y="787400"/>
            <a:ext cx="1413053" cy="1766316"/>
          </a:xfrm>
          <a:prstGeom prst="rect">
            <a:avLst/>
          </a:prstGeom>
        </p:spPr>
      </p:pic>
      <p:pic>
        <p:nvPicPr>
          <p:cNvPr id="36" name="Picture 35" descr="661px-Graduation_hat.svg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314422" y="1117600"/>
            <a:ext cx="541763" cy="227852"/>
          </a:xfrm>
          <a:prstGeom prst="rect">
            <a:avLst/>
          </a:prstGeom>
        </p:spPr>
      </p:pic>
      <p:pic>
        <p:nvPicPr>
          <p:cNvPr id="37" name="Picture 36" descr="661px-Graduation_hat.svg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726568" y="1117600"/>
            <a:ext cx="541763" cy="227852"/>
          </a:xfrm>
          <a:prstGeom prst="rect">
            <a:avLst/>
          </a:prstGeom>
        </p:spPr>
      </p:pic>
      <p:pic>
        <p:nvPicPr>
          <p:cNvPr id="38" name="Picture 37" descr="661px-Graduation_hat.svg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48166" y="3683000"/>
            <a:ext cx="541763" cy="227852"/>
          </a:xfrm>
          <a:prstGeom prst="rect">
            <a:avLst/>
          </a:prstGeom>
        </p:spPr>
      </p:pic>
      <p:pic>
        <p:nvPicPr>
          <p:cNvPr id="45" name="Picture 44" descr="661px-Graduation_hat.svg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014369" y="3683000"/>
            <a:ext cx="541763" cy="227852"/>
          </a:xfrm>
          <a:prstGeom prst="rect">
            <a:avLst/>
          </a:prstGeom>
        </p:spPr>
      </p:pic>
      <p:pic>
        <p:nvPicPr>
          <p:cNvPr id="47" name="Picture 46" descr="661px-Graduation_hat.svg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353266" y="3683000"/>
            <a:ext cx="541763" cy="227852"/>
          </a:xfrm>
          <a:prstGeom prst="rect">
            <a:avLst/>
          </a:prstGeom>
        </p:spPr>
      </p:pic>
      <p:pic>
        <p:nvPicPr>
          <p:cNvPr id="4" name="Picture 3" descr="kjshin-profile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3949554"/>
            <a:ext cx="1092200" cy="1096368"/>
          </a:xfrm>
          <a:prstGeom prst="rect">
            <a:avLst/>
          </a:prstGeom>
        </p:spPr>
      </p:pic>
      <p:pic>
        <p:nvPicPr>
          <p:cNvPr id="5" name="Picture 4" descr="dhivya-eswaran-231x231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496" y="1498600"/>
            <a:ext cx="924052" cy="924052"/>
          </a:xfrm>
          <a:prstGeom prst="rect">
            <a:avLst/>
          </a:prstGeom>
        </p:spPr>
      </p:pic>
      <p:sp>
        <p:nvSpPr>
          <p:cNvPr id="48" name="TextBox 13"/>
          <p:cNvSpPr txBox="1">
            <a:spLocks noChangeArrowheads="1"/>
          </p:cNvSpPr>
          <p:nvPr/>
        </p:nvSpPr>
        <p:spPr bwMode="auto">
          <a:xfrm>
            <a:off x="5825497" y="2730500"/>
            <a:ext cx="125379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 err="1"/>
              <a:t>Eswaran</a:t>
            </a:r>
            <a:r>
              <a:rPr lang="en-US" sz="2000" dirty="0"/>
              <a:t>,</a:t>
            </a:r>
          </a:p>
          <a:p>
            <a:r>
              <a:rPr lang="en-US" sz="2000" dirty="0" err="1"/>
              <a:t>Dhivya</a:t>
            </a:r>
            <a:endParaRPr lang="en-US" sz="2000" dirty="0"/>
          </a:p>
        </p:txBody>
      </p:sp>
      <p:sp>
        <p:nvSpPr>
          <p:cNvPr id="49" name="TextBox 48"/>
          <p:cNvSpPr txBox="1"/>
          <p:nvPr/>
        </p:nvSpPr>
        <p:spPr>
          <a:xfrm>
            <a:off x="6069721" y="5346700"/>
            <a:ext cx="8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Shin,</a:t>
            </a:r>
          </a:p>
          <a:p>
            <a:r>
              <a:rPr lang="en-US" sz="2000" dirty="0" err="1"/>
              <a:t>Kijung</a:t>
            </a:r>
            <a:endParaRPr lang="en-US" sz="2000" dirty="0"/>
          </a:p>
        </p:txBody>
      </p:sp>
      <p:pic>
        <p:nvPicPr>
          <p:cNvPr id="39" name="Picture 38" descr="661px-Graduation_hat.svg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000716" y="1117600"/>
            <a:ext cx="541763" cy="22785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F33F2-3A08-F342-B06A-58C8971D1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DC325-5579-9349-BC7E-E24B5EE6D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  <p:pic>
        <p:nvPicPr>
          <p:cNvPr id="50" name="Picture 49" descr="661px-Graduation_hat.svg.png">
            <a:extLst>
              <a:ext uri="{FF2B5EF4-FFF2-40B4-BE49-F238E27FC236}">
                <a16:creationId xmlns:a16="http://schemas.microsoft.com/office/drawing/2014/main" id="{FC5514DA-1BAF-F34F-AE16-F9BC480F1F4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708295" y="3683000"/>
            <a:ext cx="541763" cy="22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42521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References - reminder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47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8458200" cy="4648200"/>
          </a:xfrm>
        </p:spPr>
        <p:txBody>
          <a:bodyPr/>
          <a:lstStyle/>
          <a:p>
            <a:r>
              <a:rPr lang="en-US" sz="2800" dirty="0">
                <a:ea typeface="ＭＳ Ｐゴシック" charset="-128"/>
                <a:cs typeface="ＭＳ Ｐゴシック" charset="-128"/>
              </a:rPr>
              <a:t>D. </a:t>
            </a:r>
            <a:r>
              <a:rPr lang="en-US" sz="2800" dirty="0" err="1">
                <a:ea typeface="ＭＳ Ｐゴシック" charset="-128"/>
                <a:cs typeface="ＭＳ Ｐゴシック" charset="-128"/>
              </a:rPr>
              <a:t>Chakrabarti</a:t>
            </a:r>
            <a:r>
              <a:rPr lang="en-US" sz="2800" dirty="0">
                <a:ea typeface="ＭＳ Ｐゴシック" charset="-128"/>
                <a:cs typeface="ＭＳ Ｐゴシック" charset="-128"/>
              </a:rPr>
              <a:t>, C. Faloutsos: </a:t>
            </a:r>
            <a:r>
              <a:rPr lang="en-US" sz="2800" i="1" dirty="0">
                <a:ea typeface="ＭＳ Ｐゴシック" charset="-128"/>
                <a:cs typeface="ＭＳ Ｐゴシック" charset="-128"/>
                <a:hlinkClick r:id="rId3"/>
              </a:rPr>
              <a:t>Graph Mining – Laws, Tools and Case Studies</a:t>
            </a:r>
            <a:r>
              <a:rPr lang="en-US" sz="2800" dirty="0">
                <a:ea typeface="ＭＳ Ｐゴシック" charset="-128"/>
                <a:cs typeface="ＭＳ Ｐゴシック" charset="-128"/>
              </a:rPr>
              <a:t>, Morgan Claypool 2012</a:t>
            </a:r>
          </a:p>
        </p:txBody>
      </p:sp>
      <p:pic>
        <p:nvPicPr>
          <p:cNvPr id="7" name="Picture 6" descr="41Bkb1jRAY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694" y="3386708"/>
            <a:ext cx="2245106" cy="278549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46D549-3819-3A4F-BDEB-E76FB55F5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991A67-B888-EF4F-BA32-379F0E971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56202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6EF6-E7D2-454E-9855-8BD1E703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PERSEUS-HUB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F64C7-F2C3-B746-9867-7C40F6B05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447800"/>
            <a:ext cx="8367889" cy="101317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http://perseushub.com</a:t>
            </a:r>
            <a:endParaRPr lang="en-US" dirty="0"/>
          </a:p>
          <a:p>
            <a:r>
              <a:rPr lang="en-US" dirty="0">
                <a:hlinkClick r:id="rId3"/>
              </a:rPr>
              <a:t>http://www.mdpi.com/2227-9709/4/3/22/pdf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05078-C9EA-7042-9145-31AA7C74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15908-9DBB-1649-B668-C366EC321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75FA72-7302-F541-96BE-A0C9C9329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589" y="2642763"/>
            <a:ext cx="4852811" cy="3118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937C72-5BC4-C042-89FC-8A0000F3A8D4}"/>
              </a:ext>
            </a:extLst>
          </p:cNvPr>
          <p:cNvSpPr txBox="1"/>
          <p:nvPr/>
        </p:nvSpPr>
        <p:spPr>
          <a:xfrm>
            <a:off x="1" y="5960453"/>
            <a:ext cx="9143999" cy="892552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+, 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PERSEUS-HUB: Interactive and Collective Exploration of Large-Scale Graphs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Informatics 2017</a:t>
            </a:r>
          </a:p>
        </p:txBody>
      </p:sp>
    </p:spTree>
    <p:extLst>
      <p:ext uri="{BB962C8B-B14F-4D97-AF65-F5344CB8AC3E}">
        <p14:creationId xmlns:p14="http://schemas.microsoft.com/office/powerpoint/2010/main" val="1390876419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Additional References – P1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47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8458200" cy="4648200"/>
          </a:xfrm>
        </p:spPr>
        <p:txBody>
          <a:bodyPr/>
          <a:lstStyle/>
          <a:p>
            <a:r>
              <a:rPr lang="en-US" sz="2400" dirty="0"/>
              <a:t>Bryan </a:t>
            </a:r>
            <a:r>
              <a:rPr lang="en-US" sz="2400" dirty="0" err="1"/>
              <a:t>Hooi</a:t>
            </a:r>
            <a:r>
              <a:rPr lang="en-US" sz="2400" dirty="0"/>
              <a:t>, Hyun Ah Song, Alex </a:t>
            </a:r>
            <a:r>
              <a:rPr lang="en-US" sz="2400" dirty="0" err="1"/>
              <a:t>Beutel</a:t>
            </a:r>
            <a:r>
              <a:rPr lang="en-US" sz="2400" dirty="0"/>
              <a:t>, Neil Shah, </a:t>
            </a:r>
            <a:r>
              <a:rPr lang="en-US" sz="2400" dirty="0" err="1"/>
              <a:t>Kijung</a:t>
            </a:r>
            <a:r>
              <a:rPr lang="en-US" sz="2400" dirty="0"/>
              <a:t> Shin, Christos Faloutsos. </a:t>
            </a:r>
            <a:r>
              <a:rPr lang="en-US" sz="2400" i="1" dirty="0">
                <a:hlinkClick r:id="rId3"/>
              </a:rPr>
              <a:t>FRAUDAR: Bounding Graph Fraud in the Face of Camouflage</a:t>
            </a:r>
            <a:r>
              <a:rPr lang="en-US" sz="2400" i="1" dirty="0"/>
              <a:t>. </a:t>
            </a:r>
            <a:r>
              <a:rPr lang="en-US" sz="2400" dirty="0"/>
              <a:t>KDD 2016 (</a:t>
            </a:r>
            <a:r>
              <a:rPr lang="en-US" sz="2400" b="1" dirty="0"/>
              <a:t>best paper </a:t>
            </a:r>
            <a:r>
              <a:rPr lang="en-US" sz="2400" dirty="0"/>
              <a:t>award)</a:t>
            </a:r>
            <a:endParaRPr lang="en-US" sz="2400" dirty="0">
              <a:ea typeface="ＭＳ Ｐゴシック" charset="-128"/>
              <a:cs typeface="ＭＳ Ｐゴシック" charset="-128"/>
            </a:endParaRPr>
          </a:p>
          <a:p>
            <a:r>
              <a:rPr lang="en-US" sz="2400" dirty="0" err="1"/>
              <a:t>Kijung</a:t>
            </a:r>
            <a:r>
              <a:rPr lang="en-US" sz="2400" dirty="0"/>
              <a:t> Shin, Bryan </a:t>
            </a:r>
            <a:r>
              <a:rPr lang="en-US" sz="2400" dirty="0" err="1"/>
              <a:t>Hooi</a:t>
            </a:r>
            <a:r>
              <a:rPr lang="en-US" sz="2400" dirty="0"/>
              <a:t>, and Christos Faloutsos, </a:t>
            </a:r>
            <a:r>
              <a:rPr lang="en-US" sz="2400" i="1" dirty="0">
                <a:hlinkClick r:id="rId4"/>
              </a:rPr>
              <a:t>M-Zoom: Fast Dense-Block Detection in Tensors with Quality Guarantees</a:t>
            </a:r>
            <a:r>
              <a:rPr lang="en-US" sz="2400" i="1" dirty="0"/>
              <a:t>, </a:t>
            </a:r>
            <a:r>
              <a:rPr lang="en-US" sz="2400" dirty="0"/>
              <a:t>PKDD 2016.</a:t>
            </a:r>
          </a:p>
          <a:p>
            <a:pPr lvl="1"/>
            <a:r>
              <a:rPr lang="en-US" sz="2000" dirty="0"/>
              <a:t>Both find dense blocks = lockstep behavior</a:t>
            </a:r>
          </a:p>
          <a:p>
            <a:r>
              <a:rPr lang="en-US" sz="2400" dirty="0" err="1"/>
              <a:t>Meng</a:t>
            </a:r>
            <a:r>
              <a:rPr lang="en-US" sz="2400" dirty="0"/>
              <a:t> Jiang, Alex </a:t>
            </a:r>
            <a:r>
              <a:rPr lang="en-US" sz="2400" dirty="0" err="1"/>
              <a:t>Beutel</a:t>
            </a:r>
            <a:r>
              <a:rPr lang="en-US" sz="2400" dirty="0"/>
              <a:t>, Peng Cui, Bryan </a:t>
            </a:r>
            <a:r>
              <a:rPr lang="en-US" sz="2400" dirty="0" err="1"/>
              <a:t>Hooi</a:t>
            </a:r>
            <a:r>
              <a:rPr lang="en-US" sz="2400" dirty="0"/>
              <a:t>, </a:t>
            </a:r>
            <a:r>
              <a:rPr lang="en-US" sz="2400" dirty="0" err="1"/>
              <a:t>Shiqiang</a:t>
            </a:r>
            <a:r>
              <a:rPr lang="en-US" sz="2400" dirty="0"/>
              <a:t> Yang, and Christos Faloutsos. </a:t>
            </a:r>
            <a:r>
              <a:rPr lang="en-US" sz="2400" i="1" dirty="0">
                <a:hlinkClick r:id="rId5"/>
              </a:rPr>
              <a:t>A General Suspiciousness Metric for Dense Blocks in Multimodal Data</a:t>
            </a:r>
            <a:r>
              <a:rPr lang="en-US" sz="2400" i="1" dirty="0"/>
              <a:t>, ICDM </a:t>
            </a:r>
            <a:r>
              <a:rPr lang="en-US" sz="2400" dirty="0"/>
              <a:t>2015. </a:t>
            </a:r>
          </a:p>
          <a:p>
            <a:pPr lvl="1"/>
            <a:r>
              <a:rPr lang="en-US" sz="2000" dirty="0">
                <a:ea typeface="ＭＳ Ｐゴシック" charset="-128"/>
                <a:cs typeface="ＭＳ Ｐゴシック" charset="-128"/>
              </a:rPr>
              <a:t>Thus, we can examine most-suspicious-block first</a:t>
            </a:r>
          </a:p>
          <a:p>
            <a:pPr marL="0" indent="0">
              <a:buNone/>
            </a:pPr>
            <a:endParaRPr lang="en-US" sz="2800" dirty="0">
              <a:ea typeface="ＭＳ Ｐゴシック" charset="-128"/>
              <a:cs typeface="ＭＳ Ｐゴシック" charset="-128"/>
            </a:endParaRPr>
          </a:p>
          <a:p>
            <a:endParaRPr lang="en-US" sz="2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46D549-3819-3A4F-BDEB-E76FB55F5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991A67-B888-EF4F-BA32-379F0E971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28691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Additional References – P3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47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1447800"/>
            <a:ext cx="8458200" cy="4648200"/>
          </a:xfrm>
        </p:spPr>
        <p:txBody>
          <a:bodyPr/>
          <a:lstStyle/>
          <a:p>
            <a:r>
              <a:rPr lang="en-US" sz="2800" dirty="0"/>
              <a:t>Nicholas Sidiropoulos, Lieven De Lathauwer, Xiao Fu, Kejun Huang, </a:t>
            </a:r>
            <a:r>
              <a:rPr lang="en-US" sz="2800" dirty="0" err="1"/>
              <a:t>Evangelos</a:t>
            </a:r>
            <a:r>
              <a:rPr lang="en-US" sz="2800" dirty="0"/>
              <a:t> E. </a:t>
            </a:r>
            <a:r>
              <a:rPr lang="en-US" sz="2800" dirty="0" err="1"/>
              <a:t>Papalexakis</a:t>
            </a:r>
            <a:r>
              <a:rPr lang="en-US" sz="2800" dirty="0"/>
              <a:t>, Christos Faloutsos, </a:t>
            </a:r>
            <a:r>
              <a:rPr lang="en-US" sz="2800" i="1" dirty="0">
                <a:hlinkClick r:id="rId3"/>
              </a:rPr>
              <a:t>Tensor decomposition for signal processing and machine learning</a:t>
            </a:r>
            <a:r>
              <a:rPr lang="en-US" sz="2800" dirty="0"/>
              <a:t>, IEEE Transactions on Signal Processing, 2017.</a:t>
            </a:r>
          </a:p>
          <a:p>
            <a:pPr marL="457200" lvl="1" indent="0">
              <a:buNone/>
            </a:pPr>
            <a:r>
              <a:rPr lang="en-US" sz="2400" dirty="0">
                <a:ea typeface="ＭＳ Ｐゴシック" charset="-128"/>
                <a:cs typeface="ＭＳ Ｐゴシック" charset="-128"/>
              </a:rPr>
              <a:t>Survey on tensors, with ML applications</a:t>
            </a:r>
          </a:p>
          <a:p>
            <a:pPr marL="0" indent="0">
              <a:buNone/>
            </a:pPr>
            <a:endParaRPr lang="en-US" sz="28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46D549-3819-3A4F-BDEB-E76FB55F5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991A67-B888-EF4F-BA32-379F0E971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19501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8412A-6532-5F43-B0A2-1687FC59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P1: static – un-sup: Recipes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AFA5D-0252-0F44-A04C-5505E6DAD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25925-4AA1-1144-8BA3-AFC94D843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8262D8-4621-504D-92BE-24931BC87D6B}"/>
              </a:ext>
            </a:extLst>
          </p:cNvPr>
          <p:cNvGrpSpPr>
            <a:grpSpLocks noChangeAspect="1"/>
          </p:cNvGrpSpPr>
          <p:nvPr/>
        </p:nvGrpSpPr>
        <p:grpSpPr>
          <a:xfrm>
            <a:off x="419100" y="3280407"/>
            <a:ext cx="3238500" cy="1823789"/>
            <a:chOff x="455026" y="2461116"/>
            <a:chExt cx="6725086" cy="37872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5D719E7-E5CC-074A-B6A4-EB0FB65E14A1}"/>
                </a:ext>
              </a:extLst>
            </p:cNvPr>
            <p:cNvGrpSpPr/>
            <p:nvPr/>
          </p:nvGrpSpPr>
          <p:grpSpPr>
            <a:xfrm>
              <a:off x="3405787" y="2461116"/>
              <a:ext cx="3774325" cy="3787284"/>
              <a:chOff x="1223151" y="2384916"/>
              <a:chExt cx="3774325" cy="378728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AC5D256-B51E-E541-BCF6-1B51DC940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23151" y="2596055"/>
                <a:ext cx="680811" cy="812581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412C95E-D637-BD4D-9C57-030F5BCBD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3151" y="3653658"/>
                <a:ext cx="544602" cy="81258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6DA113D-37DE-8447-BEE7-9FFE30B30E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2681" y="5359619"/>
                <a:ext cx="465541" cy="812581"/>
              </a:xfrm>
              <a:prstGeom prst="rect">
                <a:avLst/>
              </a:prstGeom>
            </p:spPr>
          </p:pic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C56D5C4-16FB-EA41-AD75-BA86CC44F73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91255" y="2804042"/>
                <a:ext cx="1435801" cy="233449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51EBC68-D61A-9041-A920-E3578BEA6C2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38703" y="2963919"/>
                <a:ext cx="1488353" cy="1114096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1852F30-4BD2-5940-A4EC-5E6F04781359}"/>
                  </a:ext>
                </a:extLst>
              </p:cNvPr>
              <p:cNvCxnSpPr/>
              <p:nvPr/>
            </p:nvCxnSpPr>
            <p:spPr bwMode="auto">
              <a:xfrm>
                <a:off x="2291255" y="3233463"/>
                <a:ext cx="1447266" cy="1800662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A129C5A-106D-824D-8BCC-3F009BF5C399}"/>
                  </a:ext>
                </a:extLst>
              </p:cNvPr>
              <p:cNvCxnSpPr/>
              <p:nvPr/>
            </p:nvCxnSpPr>
            <p:spPr bwMode="auto">
              <a:xfrm flipV="1">
                <a:off x="2194664" y="5213131"/>
                <a:ext cx="1532392" cy="515007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6E2BFC7-01D5-D74D-A910-74B4B09B2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2786" y="4035801"/>
                <a:ext cx="838253" cy="83825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E35BC52-7306-0B4D-97DE-34DB29B93D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8616" y="2384916"/>
                <a:ext cx="838253" cy="83825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B4C8DE5-6615-D74F-9950-C92D1466F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40583" y="5045560"/>
                <a:ext cx="756893" cy="756893"/>
              </a:xfrm>
              <a:prstGeom prst="rect">
                <a:avLst/>
              </a:prstGeom>
            </p:spPr>
          </p:pic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2B249C7-2A20-174A-8DF7-59627C388F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22656" y="4268949"/>
                <a:ext cx="1763423" cy="0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A14C9C-C27F-4E4F-B579-AADDDDD1F40B}"/>
                </a:ext>
              </a:extLst>
            </p:cNvPr>
            <p:cNvSpPr txBox="1"/>
            <p:nvPr/>
          </p:nvSpPr>
          <p:spPr>
            <a:xfrm>
              <a:off x="455026" y="2885154"/>
              <a:ext cx="1540863" cy="50990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128.2.2.3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301CFDE-EE4E-4E45-9A49-A95E74E4158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71516" y="3040120"/>
              <a:ext cx="1094198" cy="91255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9F64BE4-B8BA-284A-B7ED-F29E266D75C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08938" y="3346227"/>
              <a:ext cx="1056776" cy="807988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ADD6C8B-BE01-2F48-94D7-D3602D6B254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71516" y="3484836"/>
              <a:ext cx="1113243" cy="2393818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pic>
        <p:nvPicPr>
          <p:cNvPr id="24" name="Picture 4">
            <a:extLst>
              <a:ext uri="{FF2B5EF4-FFF2-40B4-BE49-F238E27FC236}">
                <a16:creationId xmlns:a16="http://schemas.microsoft.com/office/drawing/2014/main" id="{10FB6586-184F-844E-8544-0F9272AA2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442684"/>
            <a:ext cx="2101430" cy="149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94CFBD-2BF5-9E45-AFCF-1A5AFE62BAFF}"/>
              </a:ext>
            </a:extLst>
          </p:cNvPr>
          <p:cNvCxnSpPr>
            <a:cxnSpLocks/>
          </p:cNvCxnSpPr>
          <p:nvPr/>
        </p:nvCxnSpPr>
        <p:spPr bwMode="auto">
          <a:xfrm>
            <a:off x="4318000" y="2019300"/>
            <a:ext cx="0" cy="40259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39C5096-7003-3048-A8EC-5D485267F56C}"/>
              </a:ext>
            </a:extLst>
          </p:cNvPr>
          <p:cNvSpPr txBox="1"/>
          <p:nvPr/>
        </p:nvSpPr>
        <p:spPr>
          <a:xfrm>
            <a:off x="4572000" y="1942544"/>
            <a:ext cx="27254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R1.1) Power law </a:t>
            </a:r>
          </a:p>
          <a:p>
            <a:pPr algn="l"/>
            <a:r>
              <a:rPr lang="en-US" dirty="0"/>
              <a:t>violations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6C5469-8372-4B41-B723-19DA19612A8E}"/>
              </a:ext>
            </a:extLst>
          </p:cNvPr>
          <p:cNvSpPr txBox="1"/>
          <p:nvPr/>
        </p:nvSpPr>
        <p:spPr>
          <a:xfrm>
            <a:off x="4572000" y="4116938"/>
            <a:ext cx="26532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R1.2) </a:t>
            </a:r>
            <a:r>
              <a:rPr lang="en-US" dirty="0" err="1"/>
              <a:t>eigenPlots</a:t>
            </a:r>
            <a:endParaRPr lang="en-US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DCD830CA-57BB-C442-AB25-7B2B62F99A32}"/>
              </a:ext>
            </a:extLst>
          </p:cNvPr>
          <p:cNvSpPr/>
          <p:nvPr/>
        </p:nvSpPr>
        <p:spPr bwMode="auto">
          <a:xfrm>
            <a:off x="2417945" y="1580165"/>
            <a:ext cx="345709" cy="457200"/>
          </a:xfrm>
          <a:prstGeom prst="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87299048-1C9D-7D40-8102-8C5D1796EDC3}"/>
              </a:ext>
            </a:extLst>
          </p:cNvPr>
          <p:cNvSpPr/>
          <p:nvPr/>
        </p:nvSpPr>
        <p:spPr bwMode="auto">
          <a:xfrm>
            <a:off x="6996058" y="1490589"/>
            <a:ext cx="345709" cy="457200"/>
          </a:xfrm>
          <a:prstGeom prst="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B53B5D-F69D-8048-8F40-FD76527E5CA3}"/>
              </a:ext>
            </a:extLst>
          </p:cNvPr>
          <p:cNvGrpSpPr/>
          <p:nvPr/>
        </p:nvGrpSpPr>
        <p:grpSpPr>
          <a:xfrm>
            <a:off x="4807192" y="4954212"/>
            <a:ext cx="3978528" cy="819043"/>
            <a:chOff x="4807192" y="4954212"/>
            <a:chExt cx="3978528" cy="81904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5CF1E24-8F49-074B-B8E6-B13E736EAE9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52103" y="4954212"/>
              <a:ext cx="3233617" cy="819043"/>
              <a:chOff x="717598" y="1600199"/>
              <a:chExt cx="7833001" cy="198402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6F3AAB92-1905-F249-9060-0D21798AB3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598" y="1600200"/>
                <a:ext cx="3306703" cy="19840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" name="Picture 3">
                <a:extLst>
                  <a:ext uri="{FF2B5EF4-FFF2-40B4-BE49-F238E27FC236}">
                    <a16:creationId xmlns:a16="http://schemas.microsoft.com/office/drawing/2014/main" id="{8F914351-AB00-4347-8FC2-FF80BC1C94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2720" y="1600199"/>
                <a:ext cx="3157879" cy="189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38" name="直接箭头连接符 24">
                <a:extLst>
                  <a:ext uri="{FF2B5EF4-FFF2-40B4-BE49-F238E27FC236}">
                    <a16:creationId xmlns:a16="http://schemas.microsoft.com/office/drawing/2014/main" id="{D0C98D20-5EAF-A442-AC0C-44433F8A7DCC}"/>
                  </a:ext>
                </a:extLst>
              </p:cNvPr>
              <p:cNvCxnSpPr/>
              <p:nvPr/>
            </p:nvCxnSpPr>
            <p:spPr>
              <a:xfrm>
                <a:off x="4253972" y="2539999"/>
                <a:ext cx="93454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717E0B1-AC6A-5548-8BE1-A40C66094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07192" y="5046829"/>
              <a:ext cx="342417" cy="342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016156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&lt;-&gt; Anomalies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3" name="Oval 12"/>
          <p:cNvSpPr/>
          <p:nvPr/>
        </p:nvSpPr>
        <p:spPr bwMode="auto">
          <a:xfrm>
            <a:off x="2781300" y="2082800"/>
            <a:ext cx="76200" cy="762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 bwMode="auto">
          <a:xfrm>
            <a:off x="2933700" y="2235200"/>
            <a:ext cx="76200" cy="762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 bwMode="auto">
          <a:xfrm>
            <a:off x="3086100" y="2387600"/>
            <a:ext cx="76200" cy="762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 bwMode="auto">
          <a:xfrm>
            <a:off x="3238500" y="2540000"/>
            <a:ext cx="76200" cy="762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 bwMode="auto">
          <a:xfrm>
            <a:off x="3098800" y="2209800"/>
            <a:ext cx="76200" cy="76200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124B25-B2EF-CA4E-AE1E-7D53618EA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E0DAB04-E167-354C-8C65-06AA3457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E6047-4A22-9043-A60D-2D0893857748}"/>
              </a:ext>
            </a:extLst>
          </p:cNvPr>
          <p:cNvSpPr txBox="1"/>
          <p:nvPr/>
        </p:nvSpPr>
        <p:spPr>
          <a:xfrm>
            <a:off x="685800" y="3323588"/>
            <a:ext cx="465864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Cloud of random points, right?</a:t>
            </a:r>
          </a:p>
          <a:p>
            <a:pPr algn="l"/>
            <a:r>
              <a:rPr lang="en-US" dirty="0"/>
              <a:t>… until we notice the line-up: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C2B3B8-F3C5-3844-8213-B65795E142F8}"/>
              </a:ext>
            </a:extLst>
          </p:cNvPr>
          <p:cNvCxnSpPr/>
          <p:nvPr/>
        </p:nvCxnSpPr>
        <p:spPr bwMode="auto">
          <a:xfrm>
            <a:off x="2590800" y="1957388"/>
            <a:ext cx="866775" cy="81438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grpSp>
        <p:nvGrpSpPr>
          <p:cNvPr id="25" name="Group 21">
            <a:extLst>
              <a:ext uri="{FF2B5EF4-FFF2-40B4-BE49-F238E27FC236}">
                <a16:creationId xmlns:a16="http://schemas.microsoft.com/office/drawing/2014/main" id="{D62A1C41-1963-1C49-BB6D-B520B3DEE9F5}"/>
              </a:ext>
            </a:extLst>
          </p:cNvPr>
          <p:cNvGrpSpPr/>
          <p:nvPr/>
        </p:nvGrpSpPr>
        <p:grpSpPr>
          <a:xfrm>
            <a:off x="1209602" y="4483413"/>
            <a:ext cx="4057796" cy="569040"/>
            <a:chOff x="3448242" y="2036048"/>
            <a:chExt cx="4057796" cy="56904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49C69F-224D-3C4B-98B4-BE1169FCBBF4}"/>
                </a:ext>
              </a:extLst>
            </p:cNvPr>
            <p:cNvSpPr txBox="1"/>
            <p:nvPr/>
          </p:nvSpPr>
          <p:spPr>
            <a:xfrm>
              <a:off x="3448242" y="2095500"/>
              <a:ext cx="405779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Patterns            anomalies</a:t>
              </a:r>
            </a:p>
          </p:txBody>
        </p:sp>
        <p:pic>
          <p:nvPicPr>
            <p:cNvPr id="27" name="Picture 26" descr="shutterstock_104520869.jpg">
              <a:extLst>
                <a:ext uri="{FF2B5EF4-FFF2-40B4-BE49-F238E27FC236}">
                  <a16:creationId xmlns:a16="http://schemas.microsoft.com/office/drawing/2014/main" id="{01F14374-DE0A-6447-910B-55E33170D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7600" y="2036048"/>
              <a:ext cx="850900" cy="56904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F6665F8-9C3B-804A-97E7-8EBA44F6987A}"/>
              </a:ext>
            </a:extLst>
          </p:cNvPr>
          <p:cNvSpPr txBox="1"/>
          <p:nvPr/>
        </p:nvSpPr>
        <p:spPr>
          <a:xfrm>
            <a:off x="555787" y="5319432"/>
            <a:ext cx="58035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Let’s look for patterns, in static graphs</a:t>
            </a:r>
          </a:p>
        </p:txBody>
      </p:sp>
    </p:spTree>
    <p:extLst>
      <p:ext uri="{BB962C8B-B14F-4D97-AF65-F5344CB8AC3E}">
        <p14:creationId xmlns:p14="http://schemas.microsoft.com/office/powerpoint/2010/main" val="3146848308"/>
      </p:ext>
    </p:extLst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8412A-6532-5F43-B0A2-1687FC59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P2: static – semi-sup: Recipes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AFA5D-0252-0F44-A04C-5505E6DAD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25925-4AA1-1144-8BA3-AFC94D843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120</a:t>
            </a:fld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94CFBD-2BF5-9E45-AFCF-1A5AFE62BAFF}"/>
              </a:ext>
            </a:extLst>
          </p:cNvPr>
          <p:cNvCxnSpPr>
            <a:cxnSpLocks/>
          </p:cNvCxnSpPr>
          <p:nvPr/>
        </p:nvCxnSpPr>
        <p:spPr bwMode="auto">
          <a:xfrm>
            <a:off x="4318000" y="2019300"/>
            <a:ext cx="0" cy="40259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32" name="Down Arrow 31">
            <a:extLst>
              <a:ext uri="{FF2B5EF4-FFF2-40B4-BE49-F238E27FC236}">
                <a16:creationId xmlns:a16="http://schemas.microsoft.com/office/drawing/2014/main" id="{DCD830CA-57BB-C442-AB25-7B2B62F99A32}"/>
              </a:ext>
            </a:extLst>
          </p:cNvPr>
          <p:cNvSpPr/>
          <p:nvPr/>
        </p:nvSpPr>
        <p:spPr bwMode="auto">
          <a:xfrm>
            <a:off x="2417945" y="1580165"/>
            <a:ext cx="345709" cy="457200"/>
          </a:xfrm>
          <a:prstGeom prst="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87299048-1C9D-7D40-8102-8C5D1796EDC3}"/>
              </a:ext>
            </a:extLst>
          </p:cNvPr>
          <p:cNvSpPr/>
          <p:nvPr/>
        </p:nvSpPr>
        <p:spPr bwMode="auto">
          <a:xfrm>
            <a:off x="6996058" y="1490589"/>
            <a:ext cx="345709" cy="457200"/>
          </a:xfrm>
          <a:prstGeom prst="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26A0A4-80B6-CB4B-9555-CE9506A8EF0D}"/>
              </a:ext>
            </a:extLst>
          </p:cNvPr>
          <p:cNvGrpSpPr>
            <a:grpSpLocks noChangeAspect="1"/>
          </p:cNvGrpSpPr>
          <p:nvPr/>
        </p:nvGrpSpPr>
        <p:grpSpPr>
          <a:xfrm>
            <a:off x="389381" y="3053072"/>
            <a:ext cx="3359376" cy="1958355"/>
            <a:chOff x="453148" y="2461116"/>
            <a:chExt cx="6726964" cy="392151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484FBC9-7EF1-3740-B5B8-85C56BA6500B}"/>
                </a:ext>
              </a:extLst>
            </p:cNvPr>
            <p:cNvGrpSpPr/>
            <p:nvPr/>
          </p:nvGrpSpPr>
          <p:grpSpPr>
            <a:xfrm>
              <a:off x="3405787" y="2461116"/>
              <a:ext cx="3774325" cy="3787284"/>
              <a:chOff x="1223151" y="2384916"/>
              <a:chExt cx="3774325" cy="3787284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AAB14EEF-A39D-7144-858F-5FC0068B1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23151" y="2596055"/>
                <a:ext cx="680811" cy="812581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5AEFCF79-AC39-BE43-BB5F-993A81D48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3151" y="3653658"/>
                <a:ext cx="544602" cy="812581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31AA18F2-0ECF-D241-8399-D3206ED0C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2681" y="5359619"/>
                <a:ext cx="465541" cy="812581"/>
              </a:xfrm>
              <a:prstGeom prst="rect">
                <a:avLst/>
              </a:prstGeom>
            </p:spPr>
          </p:pic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92767CA-7C98-6C4C-87B6-1383CBF34FD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91255" y="2804042"/>
                <a:ext cx="1435801" cy="233449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1E261E6-8107-5B4A-BF18-2A86EA8600B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38703" y="2963919"/>
                <a:ext cx="1488353" cy="1114096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C268359-6AAB-C645-BBC2-9DEDFD530515}"/>
                  </a:ext>
                </a:extLst>
              </p:cNvPr>
              <p:cNvCxnSpPr/>
              <p:nvPr/>
            </p:nvCxnSpPr>
            <p:spPr bwMode="auto">
              <a:xfrm>
                <a:off x="2291255" y="3233463"/>
                <a:ext cx="1447266" cy="1800662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BF4E89D-3B81-4A4E-A493-A5DCFDC841B3}"/>
                  </a:ext>
                </a:extLst>
              </p:cNvPr>
              <p:cNvCxnSpPr/>
              <p:nvPr/>
            </p:nvCxnSpPr>
            <p:spPr bwMode="auto">
              <a:xfrm flipV="1">
                <a:off x="2194664" y="5213131"/>
                <a:ext cx="1532392" cy="515007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9F535C40-8EB5-9942-990E-1BCEDEF920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2786" y="4035801"/>
                <a:ext cx="838253" cy="83825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6288F4F7-8118-BF40-9297-0C4A57A83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8616" y="2384916"/>
                <a:ext cx="838253" cy="838253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C643599-775C-5845-AE50-911B6CFFC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40583" y="5045560"/>
                <a:ext cx="756893" cy="756893"/>
              </a:xfrm>
              <a:prstGeom prst="rect">
                <a:avLst/>
              </a:prstGeom>
            </p:spPr>
          </p:pic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442FC01-40D6-184D-BE9E-D3CBE889425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22656" y="4268949"/>
                <a:ext cx="1763423" cy="0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FC5353F-1F70-A54C-A466-E7730A1C5C23}"/>
                </a:ext>
              </a:extLst>
            </p:cNvPr>
            <p:cNvSpPr txBox="1"/>
            <p:nvPr/>
          </p:nvSpPr>
          <p:spPr>
            <a:xfrm>
              <a:off x="453148" y="2885153"/>
              <a:ext cx="1544616" cy="52386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128.2.2.3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089C118-F961-234E-A1B5-FA645F7BA0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71516" y="3040120"/>
              <a:ext cx="1094198" cy="91255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81F0A85-92BA-E643-BEA2-FAE8EEA9142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08938" y="3346227"/>
              <a:ext cx="1056776" cy="807988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28BBCA0-F3EA-AC41-AC32-860A64117F7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71516" y="3484836"/>
              <a:ext cx="1113243" cy="2393818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2603627-7A77-C544-B83B-7165DF020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55812" y="5298724"/>
              <a:ext cx="1157708" cy="108390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D973D5F-EAB3-844A-AA5E-7A6ED0C83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5552" y="3459453"/>
              <a:ext cx="856313" cy="979347"/>
            </a:xfrm>
            <a:prstGeom prst="rect">
              <a:avLst/>
            </a:prstGeom>
          </p:spPr>
        </p:pic>
      </p:grpSp>
      <p:sp>
        <p:nvSpPr>
          <p:cNvPr id="54" name="Content Placeholder 5">
            <a:extLst>
              <a:ext uri="{FF2B5EF4-FFF2-40B4-BE49-F238E27FC236}">
                <a16:creationId xmlns:a16="http://schemas.microsoft.com/office/drawing/2014/main" id="{743FA2DF-D16B-F440-86A6-C84D6E9C7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267" y="2130032"/>
            <a:ext cx="4793168" cy="6540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R2: BP, and zooBP</a:t>
            </a:r>
            <a:endParaRPr lang="en-US" dirty="0">
              <a:hlinkClick r:id="rId10"/>
            </a:endParaRPr>
          </a:p>
          <a:p>
            <a:pPr marL="0" indent="0">
              <a:buNone/>
            </a:pPr>
            <a:r>
              <a:rPr lang="en-US" sz="2000" dirty="0">
                <a:hlinkClick r:id="rId10"/>
              </a:rPr>
              <a:t>www.cs.cmu.edu/~deswaran/code/zoobp.zip</a:t>
            </a:r>
            <a:endParaRPr lang="en-US" sz="2000" dirty="0"/>
          </a:p>
        </p:txBody>
      </p:sp>
      <p:pic>
        <p:nvPicPr>
          <p:cNvPr id="55" name="Picture 54" descr="schematic-1.png">
            <a:extLst>
              <a:ext uri="{FF2B5EF4-FFF2-40B4-BE49-F238E27FC236}">
                <a16:creationId xmlns:a16="http://schemas.microsoft.com/office/drawing/2014/main" id="{EF37CBC2-A8FC-484E-9E70-AF8ECBF818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36" y="3877504"/>
            <a:ext cx="2692986" cy="201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93570"/>
      </p:ext>
    </p:extLst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8412A-6532-5F43-B0A2-1687FC59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P3: time-evolving: Recipes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AFA5D-0252-0F44-A04C-5505E6DAD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25925-4AA1-1144-8BA3-AFC94D843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94CFBD-2BF5-9E45-AFCF-1A5AFE62BAFF}"/>
              </a:ext>
            </a:extLst>
          </p:cNvPr>
          <p:cNvCxnSpPr>
            <a:cxnSpLocks/>
          </p:cNvCxnSpPr>
          <p:nvPr/>
        </p:nvCxnSpPr>
        <p:spPr bwMode="auto">
          <a:xfrm>
            <a:off x="4318000" y="2019300"/>
            <a:ext cx="0" cy="40259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32" name="Down Arrow 31">
            <a:extLst>
              <a:ext uri="{FF2B5EF4-FFF2-40B4-BE49-F238E27FC236}">
                <a16:creationId xmlns:a16="http://schemas.microsoft.com/office/drawing/2014/main" id="{DCD830CA-57BB-C442-AB25-7B2B62F99A32}"/>
              </a:ext>
            </a:extLst>
          </p:cNvPr>
          <p:cNvSpPr/>
          <p:nvPr/>
        </p:nvSpPr>
        <p:spPr bwMode="auto">
          <a:xfrm>
            <a:off x="2417945" y="1580165"/>
            <a:ext cx="345709" cy="457200"/>
          </a:xfrm>
          <a:prstGeom prst="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87299048-1C9D-7D40-8102-8C5D1796EDC3}"/>
              </a:ext>
            </a:extLst>
          </p:cNvPr>
          <p:cNvSpPr/>
          <p:nvPr/>
        </p:nvSpPr>
        <p:spPr bwMode="auto">
          <a:xfrm>
            <a:off x="6996058" y="1490589"/>
            <a:ext cx="345709" cy="457200"/>
          </a:xfrm>
          <a:prstGeom prst="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1A8B0DE-7217-A449-BCFD-100F41AB3BB2}"/>
              </a:ext>
            </a:extLst>
          </p:cNvPr>
          <p:cNvGrpSpPr>
            <a:grpSpLocks noChangeAspect="1"/>
          </p:cNvGrpSpPr>
          <p:nvPr/>
        </p:nvGrpSpPr>
        <p:grpSpPr>
          <a:xfrm>
            <a:off x="364528" y="3057792"/>
            <a:ext cx="3585603" cy="1966495"/>
            <a:chOff x="274604" y="2461116"/>
            <a:chExt cx="6905508" cy="378728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6A51285-55F0-0C48-BC31-A58C1099A3A0}"/>
                </a:ext>
              </a:extLst>
            </p:cNvPr>
            <p:cNvGrpSpPr/>
            <p:nvPr/>
          </p:nvGrpSpPr>
          <p:grpSpPr>
            <a:xfrm>
              <a:off x="3405787" y="2461116"/>
              <a:ext cx="3774325" cy="3787284"/>
              <a:chOff x="1223151" y="2384916"/>
              <a:chExt cx="3774325" cy="3787284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7470FCFB-2819-934A-95B2-44A441A324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23151" y="2596055"/>
                <a:ext cx="680811" cy="812581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E9A252AF-FBF8-1D48-B438-9941065B97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3151" y="3653658"/>
                <a:ext cx="544602" cy="812581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71B09608-BBE5-2F4B-BBC4-1572C06DB3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2681" y="5359619"/>
                <a:ext cx="465541" cy="812581"/>
              </a:xfrm>
              <a:prstGeom prst="rect">
                <a:avLst/>
              </a:prstGeom>
            </p:spPr>
          </p:pic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E2B32A9-AFF4-324A-8851-96EF527FF8E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91255" y="2804042"/>
                <a:ext cx="1435801" cy="233449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D5B47D5-AFDE-E240-B655-D582C3F457B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38703" y="2963919"/>
                <a:ext cx="1488353" cy="1114096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598AD27-51D0-564B-8297-1D127F8AC34F}"/>
                  </a:ext>
                </a:extLst>
              </p:cNvPr>
              <p:cNvCxnSpPr/>
              <p:nvPr/>
            </p:nvCxnSpPr>
            <p:spPr bwMode="auto">
              <a:xfrm>
                <a:off x="2291255" y="3233463"/>
                <a:ext cx="1447266" cy="1800662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BC0AE37-27E4-204B-8626-58746B3ECFC9}"/>
                  </a:ext>
                </a:extLst>
              </p:cNvPr>
              <p:cNvCxnSpPr/>
              <p:nvPr/>
            </p:nvCxnSpPr>
            <p:spPr bwMode="auto">
              <a:xfrm flipV="1">
                <a:off x="2194664" y="5213131"/>
                <a:ext cx="1532392" cy="515007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CC498809-95DB-4348-888E-7079E232BE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2786" y="4035801"/>
                <a:ext cx="838253" cy="838253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9E748B81-658E-C04A-8CF7-B58A53CBFB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8616" y="2384916"/>
                <a:ext cx="838253" cy="838253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10CACBD3-6AC8-D549-BD3F-AF0823C5CC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40583" y="5045560"/>
                <a:ext cx="756893" cy="756893"/>
              </a:xfrm>
              <a:prstGeom prst="rect">
                <a:avLst/>
              </a:prstGeom>
            </p:spPr>
          </p:pic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65C11C8-1C0F-CD40-83AF-C22784F8FA8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22656" y="4268949"/>
                <a:ext cx="1763423" cy="0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2E7CAF0-B28F-5749-BEB8-2FE2CAEB8EDF}"/>
                </a:ext>
              </a:extLst>
            </p:cNvPr>
            <p:cNvSpPr txBox="1"/>
            <p:nvPr/>
          </p:nvSpPr>
          <p:spPr>
            <a:xfrm>
              <a:off x="274604" y="2885154"/>
              <a:ext cx="1901708" cy="63908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128.2.2.3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A372D0-B38E-6845-A41F-F8C245D78EB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71516" y="3040120"/>
              <a:ext cx="1094198" cy="91255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1D761CF-8FBD-A848-9A83-99F9529150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08938" y="3346227"/>
              <a:ext cx="1056776" cy="807988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BDBFAEE-93BC-254B-A100-8B1A7776092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71516" y="3484836"/>
              <a:ext cx="1113243" cy="2393818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F85D8EE-F363-754C-9F84-B7AA12691BC6}"/>
                </a:ext>
              </a:extLst>
            </p:cNvPr>
            <p:cNvSpPr txBox="1"/>
            <p:nvPr/>
          </p:nvSpPr>
          <p:spPr>
            <a:xfrm>
              <a:off x="4377398" y="2506992"/>
              <a:ext cx="1528170" cy="568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tx2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3am, 4/1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404BA5-38C9-6642-B707-AB3011D5E7B2}"/>
                </a:ext>
              </a:extLst>
            </p:cNvPr>
            <p:cNvSpPr txBox="1"/>
            <p:nvPr/>
          </p:nvSpPr>
          <p:spPr>
            <a:xfrm>
              <a:off x="4919390" y="3459246"/>
              <a:ext cx="1528170" cy="568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tx2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3am, 4/1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BDA1808-929E-D249-9FA4-D0C4A9984812}"/>
                </a:ext>
              </a:extLst>
            </p:cNvPr>
            <p:cNvSpPr txBox="1"/>
            <p:nvPr/>
          </p:nvSpPr>
          <p:spPr>
            <a:xfrm>
              <a:off x="4104833" y="5115693"/>
              <a:ext cx="1676105" cy="568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tx2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10pm, 4/3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506532-8531-3D43-A62F-385271EFDBB6}"/>
              </a:ext>
            </a:extLst>
          </p:cNvPr>
          <p:cNvSpPr txBox="1"/>
          <p:nvPr/>
        </p:nvSpPr>
        <p:spPr>
          <a:xfrm>
            <a:off x="4474652" y="2119886"/>
            <a:ext cx="22560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R3.1) Tensors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3041BDF-A78A-FE44-804C-9076F88D46CF}"/>
              </a:ext>
            </a:extLst>
          </p:cNvPr>
          <p:cNvSpPr txBox="1"/>
          <p:nvPr/>
        </p:nvSpPr>
        <p:spPr>
          <a:xfrm>
            <a:off x="4474652" y="3957578"/>
            <a:ext cx="44531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R3.2) IAT (inter-arrival times)</a:t>
            </a:r>
          </a:p>
        </p:txBody>
      </p:sp>
      <p:grpSp>
        <p:nvGrpSpPr>
          <p:cNvPr id="56" name="Group 14">
            <a:extLst>
              <a:ext uri="{FF2B5EF4-FFF2-40B4-BE49-F238E27FC236}">
                <a16:creationId xmlns:a16="http://schemas.microsoft.com/office/drawing/2014/main" id="{99EBE789-9029-AD4E-92CF-F5F644B555FB}"/>
              </a:ext>
            </a:extLst>
          </p:cNvPr>
          <p:cNvGrpSpPr>
            <a:grpSpLocks noChangeAspect="1"/>
          </p:cNvGrpSpPr>
          <p:nvPr/>
        </p:nvGrpSpPr>
        <p:grpSpPr>
          <a:xfrm>
            <a:off x="5960247" y="2613230"/>
            <a:ext cx="1720850" cy="1059549"/>
            <a:chOff x="1409700" y="3761003"/>
            <a:chExt cx="3441700" cy="211909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80F73E2-DE67-8D45-9B47-47D26A7C7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0" y="4419600"/>
              <a:ext cx="46038" cy="1422400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1920599-6E6B-AB4F-A6AF-D649650EC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38027F6-63FE-D04A-B0B8-CE401ECF05A5}"/>
                </a:ext>
              </a:extLst>
            </p:cNvPr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E05E02D-A962-E846-9D8B-C643DB548323}"/>
                </a:ext>
              </a:extLst>
            </p:cNvPr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0C73FE2-2643-9D4D-ABAE-74A6EFFC23A4}"/>
                </a:ext>
              </a:extLst>
            </p:cNvPr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752701C-A3F3-1B44-822A-A1EE0B96A8A2}"/>
                </a:ext>
              </a:extLst>
            </p:cNvPr>
            <p:cNvSpPr/>
            <p:nvPr/>
          </p:nvSpPr>
          <p:spPr bwMode="auto">
            <a:xfrm>
              <a:off x="3644900" y="4419600"/>
              <a:ext cx="762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37">
              <a:extLst>
                <a:ext uri="{FF2B5EF4-FFF2-40B4-BE49-F238E27FC236}">
                  <a16:creationId xmlns:a16="http://schemas.microsoft.com/office/drawing/2014/main" id="{35B1DAD7-5C26-874F-BDA0-01AA2FCDB689}"/>
                </a:ext>
              </a:extLst>
            </p:cNvPr>
            <p:cNvGrpSpPr/>
            <p:nvPr/>
          </p:nvGrpSpPr>
          <p:grpSpPr>
            <a:xfrm>
              <a:off x="3873500" y="4356100"/>
              <a:ext cx="977900" cy="50799"/>
              <a:chOff x="3873500" y="4356100"/>
              <a:chExt cx="977900" cy="50799"/>
            </a:xfrm>
          </p:grpSpPr>
          <p:sp>
            <p:nvSpPr>
              <p:cNvPr id="70" name="Rectangle 10">
                <a:extLst>
                  <a:ext uri="{FF2B5EF4-FFF2-40B4-BE49-F238E27FC236}">
                    <a16:creationId xmlns:a16="http://schemas.microsoft.com/office/drawing/2014/main" id="{C99E3AF5-DA3C-B146-9807-535535B109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7500824-FBCE-CD49-9169-7EC1F5241724}"/>
                  </a:ext>
                </a:extLst>
              </p:cNvPr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A4D0CF0-B4A2-F641-9809-2955B2BF59A5}"/>
                </a:ext>
              </a:extLst>
            </p:cNvPr>
            <p:cNvSpPr txBox="1"/>
            <p:nvPr/>
          </p:nvSpPr>
          <p:spPr>
            <a:xfrm>
              <a:off x="3026844" y="4445001"/>
              <a:ext cx="379382" cy="492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65" name="Parallelogram 64">
              <a:extLst>
                <a:ext uri="{FF2B5EF4-FFF2-40B4-BE49-F238E27FC236}">
                  <a16:creationId xmlns:a16="http://schemas.microsoft.com/office/drawing/2014/main" id="{316786BC-059D-A54F-8350-AED7DEAC811E}"/>
                </a:ext>
              </a:extLst>
            </p:cNvPr>
            <p:cNvSpPr/>
            <p:nvPr/>
          </p:nvSpPr>
          <p:spPr bwMode="auto">
            <a:xfrm>
              <a:off x="1409700" y="3949700"/>
              <a:ext cx="1473200" cy="431800"/>
            </a:xfrm>
            <a:prstGeom prst="parallelogram">
              <a:avLst>
                <a:gd name="adj" fmla="val 95588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Parallelogram 65">
              <a:extLst>
                <a:ext uri="{FF2B5EF4-FFF2-40B4-BE49-F238E27FC236}">
                  <a16:creationId xmlns:a16="http://schemas.microsoft.com/office/drawing/2014/main" id="{3A5EBF34-B925-A048-9877-1152636744A2}"/>
                </a:ext>
              </a:extLst>
            </p:cNvPr>
            <p:cNvSpPr/>
            <p:nvPr/>
          </p:nvSpPr>
          <p:spPr bwMode="auto">
            <a:xfrm rot="5400000" flipV="1">
              <a:off x="1689100" y="4699000"/>
              <a:ext cx="1917700" cy="444500"/>
            </a:xfrm>
            <a:prstGeom prst="parallelogram">
              <a:avLst>
                <a:gd name="adj" fmla="val 98007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" name="Group 38">
              <a:extLst>
                <a:ext uri="{FF2B5EF4-FFF2-40B4-BE49-F238E27FC236}">
                  <a16:creationId xmlns:a16="http://schemas.microsoft.com/office/drawing/2014/main" id="{BECF667D-F5CA-AA41-9B40-448330E8DBCE}"/>
                </a:ext>
              </a:extLst>
            </p:cNvPr>
            <p:cNvGrpSpPr/>
            <p:nvPr/>
          </p:nvGrpSpPr>
          <p:grpSpPr>
            <a:xfrm rot="18634327">
              <a:off x="3582932" y="4035585"/>
              <a:ext cx="625012" cy="75847"/>
              <a:chOff x="3873500" y="4356100"/>
              <a:chExt cx="977900" cy="50799"/>
            </a:xfrm>
          </p:grpSpPr>
          <p:sp>
            <p:nvSpPr>
              <p:cNvPr id="68" name="Rectangle 10">
                <a:extLst>
                  <a:ext uri="{FF2B5EF4-FFF2-40B4-BE49-F238E27FC236}">
                    <a16:creationId xmlns:a16="http://schemas.microsoft.com/office/drawing/2014/main" id="{E4A8E11A-1200-5C41-92DF-674B2A6EE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8F7DF26-996A-F041-90BD-ED054F6BC2FF}"/>
                  </a:ext>
                </a:extLst>
              </p:cNvPr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2" name="Picture 4">
            <a:extLst>
              <a:ext uri="{FF2B5EF4-FFF2-40B4-BE49-F238E27FC236}">
                <a16:creationId xmlns:a16="http://schemas.microsoft.com/office/drawing/2014/main" id="{8CAF3A7F-EB70-3B4A-953E-B562A4AE92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600" y="4966485"/>
            <a:ext cx="2655897" cy="74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 descr="godfather.jpg">
            <a:extLst>
              <a:ext uri="{FF2B5EF4-FFF2-40B4-BE49-F238E27FC236}">
                <a16:creationId xmlns:a16="http://schemas.microsoft.com/office/drawing/2014/main" id="{479E43EE-0963-D14C-ACAF-9F064F69B6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5918" y="2469225"/>
            <a:ext cx="660095" cy="972008"/>
          </a:xfrm>
          <a:prstGeom prst="rect">
            <a:avLst/>
          </a:prstGeom>
        </p:spPr>
      </p:pic>
      <p:pic>
        <p:nvPicPr>
          <p:cNvPr id="53" name="Content Placeholder 8">
            <a:extLst>
              <a:ext uri="{FF2B5EF4-FFF2-40B4-BE49-F238E27FC236}">
                <a16:creationId xmlns:a16="http://schemas.microsoft.com/office/drawing/2014/main" id="{CAC82307-2FBF-7E40-A7B9-0378B8123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7681096" y="4832301"/>
            <a:ext cx="1141970" cy="921147"/>
          </a:xfrm>
        </p:spPr>
      </p:pic>
    </p:spTree>
    <p:extLst>
      <p:ext uri="{BB962C8B-B14F-4D97-AF65-F5344CB8AC3E}">
        <p14:creationId xmlns:p14="http://schemas.microsoft.com/office/powerpoint/2010/main" val="2737423454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F85C6-067F-0A47-934D-84E39208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stressed enough: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19FB8-D799-7A40-9BE6-07FF9528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47C30-C1DB-6648-9BC6-FD9BFB15E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14545377-06F5-0D4A-A0EF-39A6FE5E2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18530" y="3514724"/>
            <a:ext cx="2421273" cy="1953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D6EF0FA-AC83-4F4B-9A69-AC320F4DD3E2}"/>
              </a:ext>
            </a:extLst>
          </p:cNvPr>
          <p:cNvSpPr/>
          <p:nvPr/>
        </p:nvSpPr>
        <p:spPr>
          <a:xfrm>
            <a:off x="2387509" y="1481732"/>
            <a:ext cx="4247069" cy="92333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Visualization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DA6F11-8AF8-FE45-A5C9-C284BEFB7D4B}"/>
              </a:ext>
            </a:extLst>
          </p:cNvPr>
          <p:cNvGrpSpPr>
            <a:grpSpLocks noChangeAspect="1"/>
          </p:cNvGrpSpPr>
          <p:nvPr/>
        </p:nvGrpSpPr>
        <p:grpSpPr>
          <a:xfrm>
            <a:off x="304799" y="3773117"/>
            <a:ext cx="5378391" cy="1107227"/>
            <a:chOff x="4807192" y="4954212"/>
            <a:chExt cx="3978528" cy="81904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FD34151-E0D7-354C-A780-A71B228814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52103" y="4954212"/>
              <a:ext cx="3233617" cy="819043"/>
              <a:chOff x="717598" y="1600199"/>
              <a:chExt cx="7833001" cy="198402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4A6297B-C35A-8346-B3F4-FEF17CE948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598" y="1600200"/>
                <a:ext cx="3306703" cy="19840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Picture 3">
                <a:extLst>
                  <a:ext uri="{FF2B5EF4-FFF2-40B4-BE49-F238E27FC236}">
                    <a16:creationId xmlns:a16="http://schemas.microsoft.com/office/drawing/2014/main" id="{117727D2-45F4-6647-A9B6-B0AE3991B9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2720" y="1600199"/>
                <a:ext cx="3157879" cy="189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7" name="直接箭头连接符 24">
                <a:extLst>
                  <a:ext uri="{FF2B5EF4-FFF2-40B4-BE49-F238E27FC236}">
                    <a16:creationId xmlns:a16="http://schemas.microsoft.com/office/drawing/2014/main" id="{CEBFCA6B-2C19-0D44-B7DA-5BADF838B664}"/>
                  </a:ext>
                </a:extLst>
              </p:cNvPr>
              <p:cNvCxnSpPr/>
              <p:nvPr/>
            </p:nvCxnSpPr>
            <p:spPr>
              <a:xfrm>
                <a:off x="4253972" y="2539999"/>
                <a:ext cx="93454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E28F537-107B-664C-84A1-EFDFD86A5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7192" y="5046829"/>
              <a:ext cx="342417" cy="342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4882397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F85C6-067F-0A47-934D-84E39208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1784-AC22-4F4F-B2B7-C571D132B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1779" y="1454497"/>
            <a:ext cx="3758021" cy="75458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christos@cs.cmu.edu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19FB8-D799-7A40-9BE6-07FF9528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47C30-C1DB-6648-9BC6-FD9BFB15E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14545377-06F5-0D4A-A0EF-39A6FE5E2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18530" y="3514724"/>
            <a:ext cx="2421273" cy="1953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564A41-AB1D-D748-ABC0-360A39EF0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30" y="1335436"/>
            <a:ext cx="1143000" cy="1524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D6EF0FA-AC83-4F4B-9A69-AC320F4DD3E2}"/>
              </a:ext>
            </a:extLst>
          </p:cNvPr>
          <p:cNvSpPr/>
          <p:nvPr/>
        </p:nvSpPr>
        <p:spPr>
          <a:xfrm>
            <a:off x="2670042" y="5703910"/>
            <a:ext cx="4247069" cy="92333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Visualization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DD76B9-5B1E-6E4B-A50A-F4F167CCF9C9}"/>
              </a:ext>
            </a:extLst>
          </p:cNvPr>
          <p:cNvGrpSpPr>
            <a:grpSpLocks noChangeAspect="1"/>
          </p:cNvGrpSpPr>
          <p:nvPr/>
        </p:nvGrpSpPr>
        <p:grpSpPr>
          <a:xfrm>
            <a:off x="304799" y="3773117"/>
            <a:ext cx="5378391" cy="1107227"/>
            <a:chOff x="4807192" y="4954212"/>
            <a:chExt cx="3978528" cy="81904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AE5CC9C-B3E6-534A-AB73-A1A68A4C2B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52103" y="4954212"/>
              <a:ext cx="3233617" cy="819043"/>
              <a:chOff x="717598" y="1600199"/>
              <a:chExt cx="7833001" cy="198402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5830BAE-21DF-8A4A-B05F-9DCE4169CF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598" y="1600200"/>
                <a:ext cx="3306703" cy="19840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3">
                <a:extLst>
                  <a:ext uri="{FF2B5EF4-FFF2-40B4-BE49-F238E27FC236}">
                    <a16:creationId xmlns:a16="http://schemas.microsoft.com/office/drawing/2014/main" id="{19CAD321-3901-E140-9A18-E4A79356DE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2720" y="1600199"/>
                <a:ext cx="3157879" cy="189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9C34F383-6AEC-C24C-A497-308A9982941E}"/>
                  </a:ext>
                </a:extLst>
              </p:cNvPr>
              <p:cNvCxnSpPr/>
              <p:nvPr/>
            </p:nvCxnSpPr>
            <p:spPr>
              <a:xfrm>
                <a:off x="4253972" y="2539999"/>
                <a:ext cx="93454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523CE6D-4F3E-D142-926F-FD1E6CAEC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07192" y="5046829"/>
              <a:ext cx="342417" cy="342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107806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Laws and patterns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Q: Are real graphs random?</a:t>
            </a:r>
          </a:p>
        </p:txBody>
      </p:sp>
      <p:pic>
        <p:nvPicPr>
          <p:cNvPr id="7" name="Picture 4" descr="0iterati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97700" y="0"/>
            <a:ext cx="21463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1DFA66-CCCB-F747-8865-61514E3D9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EE07E9-8DFD-7448-ABD2-FEE5A23E7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1026"/>
          <p:cNvSpPr>
            <a:spLocks noGrp="1" noChangeArrowheads="1"/>
          </p:cNvSpPr>
          <p:nvPr>
            <p:ph type="title"/>
          </p:nvPr>
        </p:nvSpPr>
        <p:spPr/>
        <p:txBody>
          <a:bodyPr lIns="82945" tIns="41473" rIns="82945" bIns="41473" anchor="t"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Laws and patterns</a:t>
            </a:r>
          </a:p>
        </p:txBody>
      </p:sp>
      <p:sp>
        <p:nvSpPr>
          <p:cNvPr id="3789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 lIns="82945" tIns="41473" rIns="82945" bIns="41473"/>
          <a:lstStyle/>
          <a:p>
            <a:pPr>
              <a:lnSpc>
                <a:spcPct val="90000"/>
              </a:lnSpc>
            </a:pPr>
            <a:r>
              <a:rPr lang="en-US" dirty="0">
                <a:ea typeface="ＭＳ Ｐゴシック" charset="-128"/>
                <a:cs typeface="ＭＳ Ｐゴシック" charset="-128"/>
              </a:rPr>
              <a:t>Q: Are real graphs random?</a:t>
            </a: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charset="-128"/>
                <a:cs typeface="ＭＳ Ｐゴシック" charset="-128"/>
              </a:rPr>
              <a:t>A: NO!!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Diameter (‘6 degrees’; ‘Kevin Bacon’)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in- and out- degree distributions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other (surprising) patterns</a:t>
            </a: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charset="-128"/>
                <a:cs typeface="ＭＳ Ｐゴシック" charset="-128"/>
              </a:rPr>
              <a:t>So, let’s look at the data</a:t>
            </a:r>
          </a:p>
        </p:txBody>
      </p:sp>
      <p:pic>
        <p:nvPicPr>
          <p:cNvPr id="7" name="Picture 4" descr="0iterati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97700" y="0"/>
            <a:ext cx="21463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220px-Kevin_Bacon_Comic-Con_201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320" y="2313940"/>
            <a:ext cx="982980" cy="129574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D64DF3-664C-D945-888B-8EDC8134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76D2C-3D83-DD44-956C-0A7BF670B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Solution# S.1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848600" cy="838200"/>
          </a:xfrm>
        </p:spPr>
        <p:txBody>
          <a:bodyPr/>
          <a:lstStyle/>
          <a:p>
            <a:r>
              <a:rPr lang="en-US" sz="2800" dirty="0">
                <a:ea typeface="ＭＳ Ｐゴシック" charset="-128"/>
                <a:cs typeface="ＭＳ Ｐゴシック" charset="-128"/>
              </a:rPr>
              <a:t>Power law in the degree distribution [Faloutsos </a:t>
            </a:r>
            <a:r>
              <a:rPr lang="en-US" sz="2800" dirty="0" err="1">
                <a:ea typeface="ＭＳ Ｐゴシック" charset="-128"/>
                <a:cs typeface="ＭＳ Ｐゴシック" charset="-128"/>
              </a:rPr>
              <a:t>x</a:t>
            </a:r>
            <a:r>
              <a:rPr lang="en-US" sz="2800" dirty="0">
                <a:ea typeface="ＭＳ Ｐゴシック" charset="-128"/>
                <a:cs typeface="ＭＳ Ｐゴシック" charset="-128"/>
              </a:rPr>
              <a:t> 3 SIGCOMM99]</a:t>
            </a:r>
          </a:p>
        </p:txBody>
      </p:sp>
      <p:sp>
        <p:nvSpPr>
          <p:cNvPr id="39942" name="Rectangle 5"/>
          <p:cNvSpPr>
            <a:spLocks noChangeArrowheads="1"/>
          </p:cNvSpPr>
          <p:nvPr/>
        </p:nvSpPr>
        <p:spPr bwMode="auto">
          <a:xfrm>
            <a:off x="2808288" y="3352800"/>
            <a:ext cx="3332162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994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8288" y="3352800"/>
            <a:ext cx="3332162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4" name="Rectangle 7"/>
          <p:cNvSpPr>
            <a:spLocks noChangeArrowheads="1"/>
          </p:cNvSpPr>
          <p:nvPr/>
        </p:nvSpPr>
        <p:spPr bwMode="auto">
          <a:xfrm>
            <a:off x="2808288" y="3352800"/>
            <a:ext cx="3332162" cy="221297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45" name="Text Box 8"/>
          <p:cNvSpPr txBox="1">
            <a:spLocks noChangeArrowheads="1"/>
          </p:cNvSpPr>
          <p:nvPr/>
        </p:nvSpPr>
        <p:spPr bwMode="auto">
          <a:xfrm>
            <a:off x="6002338" y="5062538"/>
            <a:ext cx="13176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sz="2400">
                <a:latin typeface="Times New Roman" charset="0"/>
              </a:rPr>
              <a:t>log(rank)</a:t>
            </a:r>
          </a:p>
        </p:txBody>
      </p:sp>
      <p:sp>
        <p:nvSpPr>
          <p:cNvPr id="39946" name="Text Box 9"/>
          <p:cNvSpPr txBox="1">
            <a:spLocks noChangeArrowheads="1"/>
          </p:cNvSpPr>
          <p:nvPr/>
        </p:nvSpPr>
        <p:spPr bwMode="auto">
          <a:xfrm>
            <a:off x="1406525" y="3389313"/>
            <a:ext cx="15875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0" lang="en-US" sz="2400">
                <a:latin typeface="Times New Roman" charset="0"/>
              </a:rPr>
              <a:t>log(degree)</a:t>
            </a:r>
          </a:p>
        </p:txBody>
      </p:sp>
      <p:sp>
        <p:nvSpPr>
          <p:cNvPr id="39947" name="Text Box 14"/>
          <p:cNvSpPr txBox="1">
            <a:spLocks noChangeArrowheads="1"/>
          </p:cNvSpPr>
          <p:nvPr/>
        </p:nvSpPr>
        <p:spPr bwMode="auto">
          <a:xfrm>
            <a:off x="2701925" y="2514600"/>
            <a:ext cx="2971800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kumimoji="0" lang="en-US" sz="2400" b="1">
                <a:latin typeface="Times New Roman" charset="0"/>
              </a:rPr>
              <a:t>internet domains</a:t>
            </a:r>
          </a:p>
        </p:txBody>
      </p:sp>
      <p:sp>
        <p:nvSpPr>
          <p:cNvPr id="39948" name="Line 15"/>
          <p:cNvSpPr>
            <a:spLocks noChangeShapeType="1"/>
          </p:cNvSpPr>
          <p:nvPr/>
        </p:nvSpPr>
        <p:spPr bwMode="auto">
          <a:xfrm flipH="1">
            <a:off x="3352800" y="3352800"/>
            <a:ext cx="228600" cy="76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49" name="Text Box 16"/>
          <p:cNvSpPr txBox="1">
            <a:spLocks noChangeArrowheads="1"/>
          </p:cNvSpPr>
          <p:nvPr/>
        </p:nvSpPr>
        <p:spPr bwMode="auto">
          <a:xfrm>
            <a:off x="3660775" y="3017838"/>
            <a:ext cx="1320800" cy="519112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0" lang="en-US" sz="2800" b="1">
                <a:solidFill>
                  <a:srgbClr val="008000"/>
                </a:solidFill>
                <a:latin typeface="Times New Roman" charset="0"/>
              </a:rPr>
              <a:t>att.com</a:t>
            </a:r>
          </a:p>
        </p:txBody>
      </p:sp>
      <p:sp>
        <p:nvSpPr>
          <p:cNvPr id="39950" name="Line 17"/>
          <p:cNvSpPr>
            <a:spLocks noChangeShapeType="1"/>
          </p:cNvSpPr>
          <p:nvPr/>
        </p:nvSpPr>
        <p:spPr bwMode="auto">
          <a:xfrm flipV="1">
            <a:off x="3124200" y="3657600"/>
            <a:ext cx="228600" cy="304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51" name="Text Box 18"/>
          <p:cNvSpPr txBox="1">
            <a:spLocks noChangeArrowheads="1"/>
          </p:cNvSpPr>
          <p:nvPr/>
        </p:nvSpPr>
        <p:spPr bwMode="auto">
          <a:xfrm>
            <a:off x="1871663" y="3932238"/>
            <a:ext cx="1498600" cy="519112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0" lang="en-US" sz="2800" b="1">
                <a:solidFill>
                  <a:srgbClr val="008000"/>
                </a:solidFill>
                <a:latin typeface="Times New Roman" charset="0"/>
              </a:rPr>
              <a:t>ibm.com</a:t>
            </a:r>
          </a:p>
        </p:txBody>
      </p:sp>
      <p:pic>
        <p:nvPicPr>
          <p:cNvPr id="39952" name="Picture 19" descr="0iterati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763" y="4256088"/>
            <a:ext cx="1162050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FF18D7-5C08-D043-B62F-C2C61993D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B91A4-1882-4E40-9903-249C8F88D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Solution# S.1</a:t>
            </a:r>
          </a:p>
        </p:txBody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848600" cy="838200"/>
          </a:xfrm>
        </p:spPr>
        <p:txBody>
          <a:bodyPr/>
          <a:lstStyle/>
          <a:p>
            <a:r>
              <a:rPr lang="en-US" sz="2800" dirty="0">
                <a:ea typeface="ＭＳ Ｐゴシック" charset="-128"/>
                <a:cs typeface="ＭＳ Ｐゴシック" charset="-128"/>
              </a:rPr>
              <a:t>Power law in the degree distribution [Faloutsos </a:t>
            </a:r>
            <a:r>
              <a:rPr lang="en-US" sz="2800" dirty="0" err="1">
                <a:ea typeface="ＭＳ Ｐゴシック" charset="-128"/>
                <a:cs typeface="ＭＳ Ｐゴシック" charset="-128"/>
              </a:rPr>
              <a:t>x</a:t>
            </a:r>
            <a:r>
              <a:rPr lang="en-US" sz="2800" dirty="0">
                <a:ea typeface="ＭＳ Ｐゴシック" charset="-128"/>
                <a:cs typeface="ＭＳ Ｐゴシック" charset="-128"/>
              </a:rPr>
              <a:t> 3 SIGCOMM99]</a:t>
            </a:r>
          </a:p>
        </p:txBody>
      </p:sp>
      <p:sp>
        <p:nvSpPr>
          <p:cNvPr id="41990" name="Rectangle 5"/>
          <p:cNvSpPr>
            <a:spLocks noChangeArrowheads="1"/>
          </p:cNvSpPr>
          <p:nvPr/>
        </p:nvSpPr>
        <p:spPr bwMode="auto">
          <a:xfrm>
            <a:off x="2808288" y="3352800"/>
            <a:ext cx="3332162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99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8288" y="3352800"/>
            <a:ext cx="3332162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2" name="Rectangle 7"/>
          <p:cNvSpPr>
            <a:spLocks noChangeArrowheads="1"/>
          </p:cNvSpPr>
          <p:nvPr/>
        </p:nvSpPr>
        <p:spPr bwMode="auto">
          <a:xfrm>
            <a:off x="2808288" y="3352800"/>
            <a:ext cx="3332162" cy="221297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3" name="Text Box 8"/>
          <p:cNvSpPr txBox="1">
            <a:spLocks noChangeArrowheads="1"/>
          </p:cNvSpPr>
          <p:nvPr/>
        </p:nvSpPr>
        <p:spPr bwMode="auto">
          <a:xfrm>
            <a:off x="6002338" y="5062538"/>
            <a:ext cx="13176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sz="2400">
                <a:latin typeface="Times New Roman" charset="0"/>
              </a:rPr>
              <a:t>log(rank)</a:t>
            </a:r>
          </a:p>
        </p:txBody>
      </p:sp>
      <p:sp>
        <p:nvSpPr>
          <p:cNvPr id="41994" name="Text Box 9"/>
          <p:cNvSpPr txBox="1">
            <a:spLocks noChangeArrowheads="1"/>
          </p:cNvSpPr>
          <p:nvPr/>
        </p:nvSpPr>
        <p:spPr bwMode="auto">
          <a:xfrm>
            <a:off x="1406525" y="3389313"/>
            <a:ext cx="15875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0" lang="en-US" sz="2400">
                <a:latin typeface="Times New Roman" charset="0"/>
              </a:rPr>
              <a:t>log(degree)</a:t>
            </a:r>
          </a:p>
        </p:txBody>
      </p:sp>
      <p:grpSp>
        <p:nvGrpSpPr>
          <p:cNvPr id="41995" name="Group 10"/>
          <p:cNvGrpSpPr>
            <a:grpSpLocks/>
          </p:cNvGrpSpPr>
          <p:nvPr/>
        </p:nvGrpSpPr>
        <p:grpSpPr bwMode="auto">
          <a:xfrm>
            <a:off x="3252788" y="3513138"/>
            <a:ext cx="2443162" cy="1419225"/>
            <a:chOff x="1824" y="1296"/>
            <a:chExt cx="2111" cy="1296"/>
          </a:xfrm>
        </p:grpSpPr>
        <p:sp>
          <p:nvSpPr>
            <p:cNvPr id="42003" name="Line 11"/>
            <p:cNvSpPr>
              <a:spLocks noChangeShapeType="1"/>
            </p:cNvSpPr>
            <p:nvPr/>
          </p:nvSpPr>
          <p:spPr bwMode="auto">
            <a:xfrm flipH="1" flipV="1">
              <a:off x="1824" y="1296"/>
              <a:ext cx="2064" cy="129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04" name="Line 12"/>
            <p:cNvSpPr>
              <a:spLocks noChangeShapeType="1"/>
            </p:cNvSpPr>
            <p:nvPr/>
          </p:nvSpPr>
          <p:spPr bwMode="auto">
            <a:xfrm>
              <a:off x="2736" y="1824"/>
              <a:ext cx="336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42005" name="Text Box 13"/>
            <p:cNvSpPr txBox="1">
              <a:spLocks noChangeArrowheads="1"/>
            </p:cNvSpPr>
            <p:nvPr/>
          </p:nvSpPr>
          <p:spPr bwMode="auto">
            <a:xfrm>
              <a:off x="3215" y="1872"/>
              <a:ext cx="720" cy="41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50000"/>
                </a:spcBef>
              </a:pPr>
              <a:r>
                <a:rPr kumimoji="0" lang="en-US" sz="2400" b="1">
                  <a:solidFill>
                    <a:srgbClr val="FF3300"/>
                  </a:solidFill>
                  <a:latin typeface="Times New Roman" charset="0"/>
                </a:rPr>
                <a:t>-0.82</a:t>
              </a:r>
            </a:p>
          </p:txBody>
        </p:sp>
      </p:grpSp>
      <p:sp>
        <p:nvSpPr>
          <p:cNvPr id="41996" name="Text Box 14"/>
          <p:cNvSpPr txBox="1">
            <a:spLocks noChangeArrowheads="1"/>
          </p:cNvSpPr>
          <p:nvPr/>
        </p:nvSpPr>
        <p:spPr bwMode="auto">
          <a:xfrm>
            <a:off x="2701925" y="2514600"/>
            <a:ext cx="2971800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kumimoji="0" lang="en-US" sz="2400" b="1">
                <a:latin typeface="Times New Roman" charset="0"/>
              </a:rPr>
              <a:t>internet domains</a:t>
            </a:r>
          </a:p>
        </p:txBody>
      </p:sp>
      <p:sp>
        <p:nvSpPr>
          <p:cNvPr id="41997" name="Line 15"/>
          <p:cNvSpPr>
            <a:spLocks noChangeShapeType="1"/>
          </p:cNvSpPr>
          <p:nvPr/>
        </p:nvSpPr>
        <p:spPr bwMode="auto">
          <a:xfrm flipH="1">
            <a:off x="3352800" y="3352800"/>
            <a:ext cx="228600" cy="76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998" name="Text Box 16"/>
          <p:cNvSpPr txBox="1">
            <a:spLocks noChangeArrowheads="1"/>
          </p:cNvSpPr>
          <p:nvPr/>
        </p:nvSpPr>
        <p:spPr bwMode="auto">
          <a:xfrm>
            <a:off x="3660775" y="3017838"/>
            <a:ext cx="1320800" cy="519112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0" lang="en-US" sz="2800" b="1">
                <a:solidFill>
                  <a:srgbClr val="008000"/>
                </a:solidFill>
                <a:latin typeface="Times New Roman" charset="0"/>
              </a:rPr>
              <a:t>att.com</a:t>
            </a:r>
          </a:p>
        </p:txBody>
      </p:sp>
      <p:sp>
        <p:nvSpPr>
          <p:cNvPr id="41999" name="Line 17"/>
          <p:cNvSpPr>
            <a:spLocks noChangeShapeType="1"/>
          </p:cNvSpPr>
          <p:nvPr/>
        </p:nvSpPr>
        <p:spPr bwMode="auto">
          <a:xfrm flipV="1">
            <a:off x="3124200" y="3657600"/>
            <a:ext cx="228600" cy="304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000" name="Text Box 18"/>
          <p:cNvSpPr txBox="1">
            <a:spLocks noChangeArrowheads="1"/>
          </p:cNvSpPr>
          <p:nvPr/>
        </p:nvSpPr>
        <p:spPr bwMode="auto">
          <a:xfrm>
            <a:off x="1871663" y="3932238"/>
            <a:ext cx="1498600" cy="519112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kumimoji="0" lang="en-US" sz="2800" b="1">
                <a:solidFill>
                  <a:srgbClr val="008000"/>
                </a:solidFill>
                <a:latin typeface="Times New Roman" charset="0"/>
              </a:rPr>
              <a:t>ibm.com</a:t>
            </a:r>
          </a:p>
        </p:txBody>
      </p:sp>
      <p:pic>
        <p:nvPicPr>
          <p:cNvPr id="42001" name="Picture 19" descr="0iterati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763" y="4256088"/>
            <a:ext cx="1162050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35067E-47E7-414A-8290-5FA70DC3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B45B7A-962B-A345-B46C-7CE1236B7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ACDE-C2B7-8945-92C8-EB1C4390C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F507B-D979-BF40-985B-F223E37F7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Foiled by a power law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0B9AB-E438-A044-A3A5-2A3D95081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B3DAC-0974-2046-8A30-ADB021A67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4456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0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09800"/>
            <a:ext cx="5638800" cy="400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charset="0"/>
                <a:ea typeface="ＭＳ Ｐゴシック" charset="0"/>
                <a:cs typeface="ＭＳ Ｐゴシック" charset="0"/>
              </a:rPr>
              <a:t>S2: connected component sizes</a:t>
            </a:r>
          </a:p>
        </p:txBody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000" tIns="46800" rIns="90000" bIns="46800"/>
          <a:lstStyle/>
          <a:p>
            <a:r>
              <a:rPr lang="en-US" altLang="ko-KR">
                <a:latin typeface="Times New Roman" charset="0"/>
                <a:ea typeface="ＭＳ Ｐゴシック" charset="0"/>
                <a:cs typeface="ＭＳ Ｐゴシック" charset="0"/>
              </a:rPr>
              <a:t>Connected Components – 4 observations:</a:t>
            </a:r>
          </a:p>
        </p:txBody>
      </p:sp>
      <p:sp>
        <p:nvSpPr>
          <p:cNvPr id="204805" name="Text Box 5"/>
          <p:cNvSpPr txBox="1">
            <a:spLocks noChangeArrowheads="1"/>
          </p:cNvSpPr>
          <p:nvPr/>
        </p:nvSpPr>
        <p:spPr bwMode="auto">
          <a:xfrm>
            <a:off x="4406900" y="5876925"/>
            <a:ext cx="777875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400"/>
              <a:t>Size</a:t>
            </a:r>
          </a:p>
        </p:txBody>
      </p:sp>
      <p:sp>
        <p:nvSpPr>
          <p:cNvPr id="204806" name="Rectangle 7"/>
          <p:cNvSpPr>
            <a:spLocks noChangeArrowheads="1"/>
          </p:cNvSpPr>
          <p:nvPr/>
        </p:nvSpPr>
        <p:spPr bwMode="auto">
          <a:xfrm>
            <a:off x="1600200" y="3657600"/>
            <a:ext cx="3048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07" name="Text Box 6"/>
          <p:cNvSpPr txBox="1">
            <a:spLocks noChangeArrowheads="1"/>
          </p:cNvSpPr>
          <p:nvPr/>
        </p:nvSpPr>
        <p:spPr bwMode="auto">
          <a:xfrm>
            <a:off x="685800" y="2362200"/>
            <a:ext cx="998538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400"/>
              <a:t>Count</a:t>
            </a:r>
          </a:p>
        </p:txBody>
      </p:sp>
      <p:sp>
        <p:nvSpPr>
          <p:cNvPr id="204808" name="Rectangle 8"/>
          <p:cNvSpPr>
            <a:spLocks noChangeArrowheads="1"/>
          </p:cNvSpPr>
          <p:nvPr/>
        </p:nvSpPr>
        <p:spPr bwMode="auto">
          <a:xfrm>
            <a:off x="1219200" y="32766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09" name="Rectangle 13"/>
          <p:cNvSpPr>
            <a:spLocks noChangeArrowheads="1"/>
          </p:cNvSpPr>
          <p:nvPr/>
        </p:nvSpPr>
        <p:spPr bwMode="auto">
          <a:xfrm>
            <a:off x="4210050" y="4067175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10" name="Rectangle 15"/>
          <p:cNvSpPr>
            <a:spLocks noChangeArrowheads="1"/>
          </p:cNvSpPr>
          <p:nvPr/>
        </p:nvSpPr>
        <p:spPr bwMode="auto">
          <a:xfrm>
            <a:off x="3933825" y="4191000"/>
            <a:ext cx="25717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11" name="Rectangle 16"/>
          <p:cNvSpPr>
            <a:spLocks noChangeArrowheads="1"/>
          </p:cNvSpPr>
          <p:nvPr/>
        </p:nvSpPr>
        <p:spPr bwMode="auto">
          <a:xfrm>
            <a:off x="4086225" y="4419600"/>
            <a:ext cx="25717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272349" y="2374900"/>
            <a:ext cx="18716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1.4B nodes</a:t>
            </a:r>
          </a:p>
          <a:p>
            <a:pPr algn="l"/>
            <a:r>
              <a:rPr lang="en-US" dirty="0"/>
              <a:t>6B edges</a:t>
            </a:r>
          </a:p>
        </p:txBody>
      </p:sp>
      <p:pic>
        <p:nvPicPr>
          <p:cNvPr id="16" name="Picture 15" descr="www-logo-119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00" y="1168400"/>
            <a:ext cx="800100" cy="8001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5FDF2-F799-1749-8DCC-45A65478D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69497-1A00-564D-9E8B-8879689C4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5884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2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09800"/>
            <a:ext cx="5638800" cy="400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charset="0"/>
                <a:ea typeface="ＭＳ Ｐゴシック" charset="0"/>
                <a:cs typeface="ＭＳ Ｐゴシック" charset="0"/>
              </a:rPr>
              <a:t>S2: connected component sizes</a:t>
            </a:r>
          </a:p>
        </p:txBody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000" tIns="46800" rIns="90000" bIns="46800"/>
          <a:lstStyle/>
          <a:p>
            <a:r>
              <a:rPr lang="en-US" altLang="ko-KR">
                <a:latin typeface="Times New Roman" charset="0"/>
                <a:ea typeface="ＭＳ Ｐゴシック" charset="0"/>
                <a:cs typeface="ＭＳ Ｐゴシック" charset="0"/>
              </a:rPr>
              <a:t>Connected Components</a:t>
            </a:r>
          </a:p>
        </p:txBody>
      </p:sp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4406900" y="5876925"/>
            <a:ext cx="777875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400"/>
              <a:t>Size</a:t>
            </a:r>
          </a:p>
        </p:txBody>
      </p:sp>
      <p:sp>
        <p:nvSpPr>
          <p:cNvPr id="205830" name="Rectangle 7"/>
          <p:cNvSpPr>
            <a:spLocks noChangeArrowheads="1"/>
          </p:cNvSpPr>
          <p:nvPr/>
        </p:nvSpPr>
        <p:spPr bwMode="auto">
          <a:xfrm>
            <a:off x="1600200" y="3657600"/>
            <a:ext cx="3048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831" name="Text Box 6"/>
          <p:cNvSpPr txBox="1">
            <a:spLocks noChangeArrowheads="1"/>
          </p:cNvSpPr>
          <p:nvPr/>
        </p:nvSpPr>
        <p:spPr bwMode="auto">
          <a:xfrm>
            <a:off x="685800" y="2362200"/>
            <a:ext cx="998538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400"/>
              <a:t>Count</a:t>
            </a:r>
          </a:p>
        </p:txBody>
      </p:sp>
      <p:sp>
        <p:nvSpPr>
          <p:cNvPr id="205832" name="Rectangle 8"/>
          <p:cNvSpPr>
            <a:spLocks noChangeArrowheads="1"/>
          </p:cNvSpPr>
          <p:nvPr/>
        </p:nvSpPr>
        <p:spPr bwMode="auto">
          <a:xfrm>
            <a:off x="1219200" y="32766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33" name="Rectangle 13"/>
          <p:cNvSpPr>
            <a:spLocks noChangeArrowheads="1"/>
          </p:cNvSpPr>
          <p:nvPr/>
        </p:nvSpPr>
        <p:spPr bwMode="auto">
          <a:xfrm>
            <a:off x="4210050" y="4067175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34" name="Rectangle 15"/>
          <p:cNvSpPr>
            <a:spLocks noChangeArrowheads="1"/>
          </p:cNvSpPr>
          <p:nvPr/>
        </p:nvSpPr>
        <p:spPr bwMode="auto">
          <a:xfrm>
            <a:off x="3933825" y="4191000"/>
            <a:ext cx="25717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35" name="Rectangle 16"/>
          <p:cNvSpPr>
            <a:spLocks noChangeArrowheads="1"/>
          </p:cNvSpPr>
          <p:nvPr/>
        </p:nvSpPr>
        <p:spPr bwMode="auto">
          <a:xfrm>
            <a:off x="4086225" y="4419600"/>
            <a:ext cx="25717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38" name="TextBox 14"/>
          <p:cNvSpPr txBox="1">
            <a:spLocks noChangeArrowheads="1"/>
          </p:cNvSpPr>
          <p:nvPr/>
        </p:nvSpPr>
        <p:spPr bwMode="auto">
          <a:xfrm>
            <a:off x="7313613" y="3771900"/>
            <a:ext cx="1557337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/>
              <a:t>1) 10K x </a:t>
            </a:r>
          </a:p>
          <a:p>
            <a:pPr algn="l" eaLnBrk="1" hangingPunct="1"/>
            <a:r>
              <a:rPr lang="en-US"/>
              <a:t>larger</a:t>
            </a:r>
          </a:p>
          <a:p>
            <a:pPr algn="l" eaLnBrk="1" hangingPunct="1"/>
            <a:r>
              <a:rPr lang="en-US"/>
              <a:t>than next</a:t>
            </a:r>
          </a:p>
        </p:txBody>
      </p:sp>
      <p:pic>
        <p:nvPicPr>
          <p:cNvPr id="16" name="Picture 15" descr="www-logo-119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00" y="1168400"/>
            <a:ext cx="800100" cy="8001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99514A-92BB-4B48-B713-4F0EBC04E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3F481F-43EC-0341-AB72-B1EB0E89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0486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Motivation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Why study graphs for amazon?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Part#1: Static graphs - unsupervised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Part#2: Static graphs – semi-supervised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Part#3: time-evolving graphs; tensors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Conclusions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01613" y="16414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15FA20-ABBE-B442-937E-BE76BB23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94DD1D-C3EC-314B-8C9A-955C0DB8D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5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09800"/>
            <a:ext cx="5638800" cy="400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charset="0"/>
                <a:ea typeface="ＭＳ Ｐゴシック" charset="0"/>
                <a:cs typeface="ＭＳ Ｐゴシック" charset="0"/>
              </a:rPr>
              <a:t>S2: connected component sizes</a:t>
            </a:r>
          </a:p>
        </p:txBody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000" tIns="46800" rIns="90000" bIns="46800"/>
          <a:lstStyle/>
          <a:p>
            <a:r>
              <a:rPr lang="en-US" altLang="ko-KR">
                <a:latin typeface="Times New Roman" charset="0"/>
                <a:ea typeface="ＭＳ Ｐゴシック" charset="0"/>
                <a:cs typeface="ＭＳ Ｐゴシック" charset="0"/>
              </a:rPr>
              <a:t>Connected Components</a:t>
            </a:r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406900" y="5876925"/>
            <a:ext cx="777875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400"/>
              <a:t>Size</a:t>
            </a:r>
          </a:p>
        </p:txBody>
      </p:sp>
      <p:sp>
        <p:nvSpPr>
          <p:cNvPr id="206854" name="Rectangle 7"/>
          <p:cNvSpPr>
            <a:spLocks noChangeArrowheads="1"/>
          </p:cNvSpPr>
          <p:nvPr/>
        </p:nvSpPr>
        <p:spPr bwMode="auto">
          <a:xfrm>
            <a:off x="1600200" y="3657600"/>
            <a:ext cx="3048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855" name="Text Box 6"/>
          <p:cNvSpPr txBox="1">
            <a:spLocks noChangeArrowheads="1"/>
          </p:cNvSpPr>
          <p:nvPr/>
        </p:nvSpPr>
        <p:spPr bwMode="auto">
          <a:xfrm>
            <a:off x="685800" y="2362200"/>
            <a:ext cx="998538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400"/>
              <a:t>Count</a:t>
            </a:r>
          </a:p>
        </p:txBody>
      </p:sp>
      <p:sp>
        <p:nvSpPr>
          <p:cNvPr id="206856" name="Rectangle 8"/>
          <p:cNvSpPr>
            <a:spLocks noChangeArrowheads="1"/>
          </p:cNvSpPr>
          <p:nvPr/>
        </p:nvSpPr>
        <p:spPr bwMode="auto">
          <a:xfrm>
            <a:off x="1219200" y="32766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857" name="Rectangle 13"/>
          <p:cNvSpPr>
            <a:spLocks noChangeArrowheads="1"/>
          </p:cNvSpPr>
          <p:nvPr/>
        </p:nvSpPr>
        <p:spPr bwMode="auto">
          <a:xfrm>
            <a:off x="4210050" y="4067175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858" name="Rectangle 15"/>
          <p:cNvSpPr>
            <a:spLocks noChangeArrowheads="1"/>
          </p:cNvSpPr>
          <p:nvPr/>
        </p:nvSpPr>
        <p:spPr bwMode="auto">
          <a:xfrm>
            <a:off x="3933825" y="4191000"/>
            <a:ext cx="25717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859" name="Rectangle 16"/>
          <p:cNvSpPr>
            <a:spLocks noChangeArrowheads="1"/>
          </p:cNvSpPr>
          <p:nvPr/>
        </p:nvSpPr>
        <p:spPr bwMode="auto">
          <a:xfrm>
            <a:off x="4086225" y="4419600"/>
            <a:ext cx="25717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862" name="Oval 14"/>
          <p:cNvSpPr>
            <a:spLocks noChangeArrowheads="1"/>
          </p:cNvSpPr>
          <p:nvPr/>
        </p:nvSpPr>
        <p:spPr bwMode="auto">
          <a:xfrm>
            <a:off x="2349500" y="2298700"/>
            <a:ext cx="292100" cy="266700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863" name="TextBox 16"/>
          <p:cNvSpPr txBox="1">
            <a:spLocks noChangeArrowheads="1"/>
          </p:cNvSpPr>
          <p:nvPr/>
        </p:nvSpPr>
        <p:spPr bwMode="auto">
          <a:xfrm>
            <a:off x="215900" y="3060700"/>
            <a:ext cx="1519238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rgbClr val="008000"/>
                </a:solidFill>
              </a:rPr>
              <a:t>2) ~0.7B </a:t>
            </a:r>
          </a:p>
          <a:p>
            <a:pPr algn="l" eaLnBrk="1" hangingPunct="1"/>
            <a:r>
              <a:rPr lang="en-US">
                <a:solidFill>
                  <a:srgbClr val="008000"/>
                </a:solidFill>
              </a:rPr>
              <a:t>singleton</a:t>
            </a:r>
          </a:p>
          <a:p>
            <a:pPr algn="l" eaLnBrk="1" hangingPunct="1"/>
            <a:r>
              <a:rPr lang="en-US">
                <a:solidFill>
                  <a:srgbClr val="008000"/>
                </a:solidFill>
              </a:rPr>
              <a:t> nodes</a:t>
            </a:r>
          </a:p>
        </p:txBody>
      </p:sp>
      <p:pic>
        <p:nvPicPr>
          <p:cNvPr id="17" name="Picture 16" descr="www-logo-119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00" y="1168400"/>
            <a:ext cx="800100" cy="8001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A19C32-C980-F642-A458-B0474CA2F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3AA4CE-A171-6E45-AF3B-3CCB20E15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1732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7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09800"/>
            <a:ext cx="5638800" cy="400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8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charset="0"/>
                <a:ea typeface="ＭＳ Ｐゴシック" charset="0"/>
                <a:cs typeface="ＭＳ Ｐゴシック" charset="0"/>
              </a:rPr>
              <a:t>S2: connected component sizes</a:t>
            </a:r>
          </a:p>
        </p:txBody>
      </p:sp>
      <p:sp>
        <p:nvSpPr>
          <p:cNvPr id="2078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000" tIns="46800" rIns="90000" bIns="46800"/>
          <a:lstStyle/>
          <a:p>
            <a:r>
              <a:rPr lang="en-US" altLang="ko-KR">
                <a:latin typeface="Times New Roman" charset="0"/>
                <a:ea typeface="ＭＳ Ｐゴシック" charset="0"/>
                <a:cs typeface="ＭＳ Ｐゴシック" charset="0"/>
              </a:rPr>
              <a:t>Connected Components</a:t>
            </a:r>
          </a:p>
        </p:txBody>
      </p:sp>
      <p:sp>
        <p:nvSpPr>
          <p:cNvPr id="207877" name="Text Box 5"/>
          <p:cNvSpPr txBox="1">
            <a:spLocks noChangeArrowheads="1"/>
          </p:cNvSpPr>
          <p:nvPr/>
        </p:nvSpPr>
        <p:spPr bwMode="auto">
          <a:xfrm>
            <a:off x="4406900" y="5876925"/>
            <a:ext cx="777875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400"/>
              <a:t>Size</a:t>
            </a:r>
          </a:p>
        </p:txBody>
      </p:sp>
      <p:sp>
        <p:nvSpPr>
          <p:cNvPr id="207878" name="Rectangle 7"/>
          <p:cNvSpPr>
            <a:spLocks noChangeArrowheads="1"/>
          </p:cNvSpPr>
          <p:nvPr/>
        </p:nvSpPr>
        <p:spPr bwMode="auto">
          <a:xfrm>
            <a:off x="1600200" y="3657600"/>
            <a:ext cx="3048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879" name="Text Box 6"/>
          <p:cNvSpPr txBox="1">
            <a:spLocks noChangeArrowheads="1"/>
          </p:cNvSpPr>
          <p:nvPr/>
        </p:nvSpPr>
        <p:spPr bwMode="auto">
          <a:xfrm>
            <a:off x="685800" y="2362200"/>
            <a:ext cx="998538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400"/>
              <a:t>Count</a:t>
            </a:r>
          </a:p>
        </p:txBody>
      </p:sp>
      <p:sp>
        <p:nvSpPr>
          <p:cNvPr id="207880" name="Rectangle 8"/>
          <p:cNvSpPr>
            <a:spLocks noChangeArrowheads="1"/>
          </p:cNvSpPr>
          <p:nvPr/>
        </p:nvSpPr>
        <p:spPr bwMode="auto">
          <a:xfrm>
            <a:off x="1219200" y="32766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881" name="Rectangle 13"/>
          <p:cNvSpPr>
            <a:spLocks noChangeArrowheads="1"/>
          </p:cNvSpPr>
          <p:nvPr/>
        </p:nvSpPr>
        <p:spPr bwMode="auto">
          <a:xfrm>
            <a:off x="4210050" y="4067175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882" name="Rectangle 15"/>
          <p:cNvSpPr>
            <a:spLocks noChangeArrowheads="1"/>
          </p:cNvSpPr>
          <p:nvPr/>
        </p:nvSpPr>
        <p:spPr bwMode="auto">
          <a:xfrm>
            <a:off x="3933825" y="4191000"/>
            <a:ext cx="25717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883" name="Rectangle 16"/>
          <p:cNvSpPr>
            <a:spLocks noChangeArrowheads="1"/>
          </p:cNvSpPr>
          <p:nvPr/>
        </p:nvSpPr>
        <p:spPr bwMode="auto">
          <a:xfrm>
            <a:off x="4086225" y="4419600"/>
            <a:ext cx="25717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07886" name="Straight Connector 17"/>
          <p:cNvCxnSpPr>
            <a:cxnSpLocks noChangeShapeType="1"/>
          </p:cNvCxnSpPr>
          <p:nvPr/>
        </p:nvCxnSpPr>
        <p:spPr bwMode="auto">
          <a:xfrm rot="16200000" flipH="1">
            <a:off x="2330450" y="3816350"/>
            <a:ext cx="1879600" cy="1308100"/>
          </a:xfrm>
          <a:prstGeom prst="line">
            <a:avLst/>
          </a:prstGeom>
          <a:noFill/>
          <a:ln w="889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07887" name="TextBox 15"/>
          <p:cNvSpPr txBox="1">
            <a:spLocks noChangeArrowheads="1"/>
          </p:cNvSpPr>
          <p:nvPr/>
        </p:nvSpPr>
        <p:spPr bwMode="auto">
          <a:xfrm>
            <a:off x="-22225" y="4025900"/>
            <a:ext cx="17780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chemeClr val="tx2"/>
                </a:solidFill>
              </a:rPr>
              <a:t>3) SLOPE!</a:t>
            </a:r>
          </a:p>
        </p:txBody>
      </p:sp>
      <p:pic>
        <p:nvPicPr>
          <p:cNvPr id="17" name="Picture 16" descr="www-logo-119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00" y="1168400"/>
            <a:ext cx="800100" cy="8001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B5D1B9-4787-4D45-AF58-DEEE0E51E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20C6C-8961-DD4B-8AD3-455722BB4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2761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9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09800"/>
            <a:ext cx="5638800" cy="400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charset="0"/>
                <a:ea typeface="ＭＳ Ｐゴシック" charset="0"/>
                <a:cs typeface="ＭＳ Ｐゴシック" charset="0"/>
              </a:rPr>
              <a:t>S2: connected component sizes</a:t>
            </a:r>
          </a:p>
        </p:txBody>
      </p:sp>
      <p:sp>
        <p:nvSpPr>
          <p:cNvPr id="208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000" tIns="46800" rIns="90000" bIns="46800"/>
          <a:lstStyle/>
          <a:p>
            <a:r>
              <a:rPr lang="en-US" altLang="ko-KR">
                <a:latin typeface="Times New Roman" charset="0"/>
                <a:ea typeface="ＭＳ Ｐゴシック" charset="0"/>
                <a:cs typeface="ＭＳ Ｐゴシック" charset="0"/>
              </a:rPr>
              <a:t>Connected Components</a:t>
            </a:r>
          </a:p>
        </p:txBody>
      </p:sp>
      <p:sp>
        <p:nvSpPr>
          <p:cNvPr id="208901" name="Text Box 5"/>
          <p:cNvSpPr txBox="1">
            <a:spLocks noChangeArrowheads="1"/>
          </p:cNvSpPr>
          <p:nvPr/>
        </p:nvSpPr>
        <p:spPr bwMode="auto">
          <a:xfrm>
            <a:off x="4406900" y="5876925"/>
            <a:ext cx="777875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400"/>
              <a:t>Size</a:t>
            </a:r>
          </a:p>
        </p:txBody>
      </p:sp>
      <p:sp>
        <p:nvSpPr>
          <p:cNvPr id="208902" name="Rectangle 7"/>
          <p:cNvSpPr>
            <a:spLocks noChangeArrowheads="1"/>
          </p:cNvSpPr>
          <p:nvPr/>
        </p:nvSpPr>
        <p:spPr bwMode="auto">
          <a:xfrm>
            <a:off x="1600200" y="3657600"/>
            <a:ext cx="3048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8903" name="Text Box 6"/>
          <p:cNvSpPr txBox="1">
            <a:spLocks noChangeArrowheads="1"/>
          </p:cNvSpPr>
          <p:nvPr/>
        </p:nvSpPr>
        <p:spPr bwMode="auto">
          <a:xfrm>
            <a:off x="685800" y="2362200"/>
            <a:ext cx="998538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400"/>
              <a:t>Count</a:t>
            </a:r>
          </a:p>
        </p:txBody>
      </p:sp>
      <p:sp>
        <p:nvSpPr>
          <p:cNvPr id="208904" name="Rectangle 8"/>
          <p:cNvSpPr>
            <a:spLocks noChangeArrowheads="1"/>
          </p:cNvSpPr>
          <p:nvPr/>
        </p:nvSpPr>
        <p:spPr bwMode="auto">
          <a:xfrm>
            <a:off x="1219200" y="32766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905" name="Text Box 11"/>
          <p:cNvSpPr txBox="1">
            <a:spLocks noChangeArrowheads="1"/>
          </p:cNvSpPr>
          <p:nvPr/>
        </p:nvSpPr>
        <p:spPr bwMode="auto">
          <a:xfrm>
            <a:off x="3276600" y="2687638"/>
            <a:ext cx="13716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000"/>
              <a:t>300-size cmpt</a:t>
            </a:r>
          </a:p>
          <a:p>
            <a:pPr eaLnBrk="1" hangingPunct="1"/>
            <a:r>
              <a:rPr lang="en-US" altLang="ko-KR" sz="2000"/>
              <a:t>X 500.</a:t>
            </a:r>
          </a:p>
          <a:p>
            <a:pPr eaLnBrk="1" hangingPunct="1"/>
            <a:r>
              <a:rPr lang="en-US" altLang="ko-KR" sz="2000"/>
              <a:t>Why?</a:t>
            </a:r>
          </a:p>
        </p:txBody>
      </p:sp>
      <p:sp>
        <p:nvSpPr>
          <p:cNvPr id="208906" name="Rectangle 13"/>
          <p:cNvSpPr>
            <a:spLocks noChangeArrowheads="1"/>
          </p:cNvSpPr>
          <p:nvPr/>
        </p:nvSpPr>
        <p:spPr bwMode="auto">
          <a:xfrm>
            <a:off x="4210050" y="4067175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907" name="Text Box 12"/>
          <p:cNvSpPr txBox="1">
            <a:spLocks noChangeArrowheads="1"/>
          </p:cNvSpPr>
          <p:nvPr/>
        </p:nvSpPr>
        <p:spPr bwMode="auto">
          <a:xfrm>
            <a:off x="4191000" y="3441700"/>
            <a:ext cx="1905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000"/>
              <a:t>1100-size cmpt</a:t>
            </a:r>
          </a:p>
          <a:p>
            <a:pPr eaLnBrk="1" hangingPunct="1"/>
            <a:r>
              <a:rPr lang="en-US" altLang="ko-KR" sz="2000"/>
              <a:t>X 65.</a:t>
            </a:r>
          </a:p>
          <a:p>
            <a:pPr eaLnBrk="1" hangingPunct="1"/>
            <a:r>
              <a:rPr lang="en-US" altLang="ko-KR" sz="2000"/>
              <a:t>Why?</a:t>
            </a:r>
          </a:p>
        </p:txBody>
      </p:sp>
      <p:sp>
        <p:nvSpPr>
          <p:cNvPr id="208908" name="Line 14"/>
          <p:cNvSpPr>
            <a:spLocks noChangeShapeType="1"/>
          </p:cNvSpPr>
          <p:nvPr/>
        </p:nvSpPr>
        <p:spPr bwMode="auto">
          <a:xfrm>
            <a:off x="3733800" y="4038600"/>
            <a:ext cx="0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909" name="Rectangle 15"/>
          <p:cNvSpPr>
            <a:spLocks noChangeArrowheads="1"/>
          </p:cNvSpPr>
          <p:nvPr/>
        </p:nvSpPr>
        <p:spPr bwMode="auto">
          <a:xfrm>
            <a:off x="3933825" y="4191000"/>
            <a:ext cx="25717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910" name="Rectangle 16"/>
          <p:cNvSpPr>
            <a:spLocks noChangeArrowheads="1"/>
          </p:cNvSpPr>
          <p:nvPr/>
        </p:nvSpPr>
        <p:spPr bwMode="auto">
          <a:xfrm>
            <a:off x="4086225" y="4419600"/>
            <a:ext cx="25717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911" name="Line 17"/>
          <p:cNvSpPr>
            <a:spLocks noChangeShapeType="1"/>
          </p:cNvSpPr>
          <p:nvPr/>
        </p:nvSpPr>
        <p:spPr bwMode="auto">
          <a:xfrm flipH="1">
            <a:off x="4267200" y="4419600"/>
            <a:ext cx="228600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08914" name="Straight Connector 18"/>
          <p:cNvCxnSpPr>
            <a:cxnSpLocks noChangeShapeType="1"/>
          </p:cNvCxnSpPr>
          <p:nvPr/>
        </p:nvCxnSpPr>
        <p:spPr bwMode="auto">
          <a:xfrm rot="16200000" flipH="1">
            <a:off x="2330450" y="3816350"/>
            <a:ext cx="1879600" cy="1308100"/>
          </a:xfrm>
          <a:prstGeom prst="line">
            <a:avLst/>
          </a:prstGeom>
          <a:noFill/>
          <a:ln w="889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08915" name="TextBox 19"/>
          <p:cNvSpPr txBox="1">
            <a:spLocks noChangeArrowheads="1"/>
          </p:cNvSpPr>
          <p:nvPr/>
        </p:nvSpPr>
        <p:spPr bwMode="auto">
          <a:xfrm>
            <a:off x="249238" y="5003800"/>
            <a:ext cx="16668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chemeClr val="accent1"/>
                </a:solidFill>
              </a:rPr>
              <a:t>4) Spikes!</a:t>
            </a:r>
          </a:p>
        </p:txBody>
      </p:sp>
      <p:pic>
        <p:nvPicPr>
          <p:cNvPr id="21" name="Picture 20" descr="www-logo-119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00" y="1168400"/>
            <a:ext cx="800100" cy="8001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A02DC0-18FF-AC42-BC32-169D444EA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FC0FF7-F584-EF46-B910-E5F8D233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7672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09800"/>
            <a:ext cx="5638800" cy="400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charset="0"/>
                <a:ea typeface="ＭＳ Ｐゴシック" charset="0"/>
                <a:cs typeface="ＭＳ Ｐゴシック" charset="0"/>
              </a:rPr>
              <a:t>S2: connected component sizes</a:t>
            </a:r>
          </a:p>
        </p:txBody>
      </p:sp>
      <p:sp>
        <p:nvSpPr>
          <p:cNvPr id="209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000" tIns="46800" rIns="90000" bIns="46800"/>
          <a:lstStyle/>
          <a:p>
            <a:r>
              <a:rPr lang="en-US" altLang="ko-KR">
                <a:latin typeface="Times New Roman" charset="0"/>
                <a:ea typeface="ＭＳ Ｐゴシック" charset="0"/>
                <a:cs typeface="ＭＳ Ｐゴシック" charset="0"/>
              </a:rPr>
              <a:t>Connected Components</a:t>
            </a:r>
          </a:p>
        </p:txBody>
      </p:sp>
      <p:sp>
        <p:nvSpPr>
          <p:cNvPr id="209925" name="Text Box 5"/>
          <p:cNvSpPr txBox="1">
            <a:spLocks noChangeArrowheads="1"/>
          </p:cNvSpPr>
          <p:nvPr/>
        </p:nvSpPr>
        <p:spPr bwMode="auto">
          <a:xfrm>
            <a:off x="4406900" y="5876925"/>
            <a:ext cx="777875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400"/>
              <a:t>Size</a:t>
            </a:r>
          </a:p>
        </p:txBody>
      </p:sp>
      <p:sp>
        <p:nvSpPr>
          <p:cNvPr id="209926" name="Rectangle 7"/>
          <p:cNvSpPr>
            <a:spLocks noChangeArrowheads="1"/>
          </p:cNvSpPr>
          <p:nvPr/>
        </p:nvSpPr>
        <p:spPr bwMode="auto">
          <a:xfrm>
            <a:off x="1600200" y="3657600"/>
            <a:ext cx="3048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9927" name="Text Box 6"/>
          <p:cNvSpPr txBox="1">
            <a:spLocks noChangeArrowheads="1"/>
          </p:cNvSpPr>
          <p:nvPr/>
        </p:nvSpPr>
        <p:spPr bwMode="auto">
          <a:xfrm>
            <a:off x="685800" y="2362200"/>
            <a:ext cx="998538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400"/>
              <a:t>Count</a:t>
            </a:r>
          </a:p>
        </p:txBody>
      </p:sp>
      <p:sp>
        <p:nvSpPr>
          <p:cNvPr id="209928" name="Rectangle 8"/>
          <p:cNvSpPr>
            <a:spLocks noChangeArrowheads="1"/>
          </p:cNvSpPr>
          <p:nvPr/>
        </p:nvSpPr>
        <p:spPr bwMode="auto">
          <a:xfrm>
            <a:off x="1219200" y="32766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929" name="Rectangle 13"/>
          <p:cNvSpPr>
            <a:spLocks noChangeArrowheads="1"/>
          </p:cNvSpPr>
          <p:nvPr/>
        </p:nvSpPr>
        <p:spPr bwMode="auto">
          <a:xfrm>
            <a:off x="4210050" y="4067175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930" name="Text Box 12"/>
          <p:cNvSpPr txBox="1">
            <a:spLocks noChangeArrowheads="1"/>
          </p:cNvSpPr>
          <p:nvPr/>
        </p:nvSpPr>
        <p:spPr bwMode="auto">
          <a:xfrm>
            <a:off x="4191000" y="3200400"/>
            <a:ext cx="25638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000"/>
              <a:t>suspicious</a:t>
            </a:r>
          </a:p>
          <a:p>
            <a:pPr eaLnBrk="1" hangingPunct="1"/>
            <a:r>
              <a:rPr lang="en-US" altLang="ko-KR" sz="2000"/>
              <a:t>financial-advice sites</a:t>
            </a:r>
          </a:p>
          <a:p>
            <a:pPr eaLnBrk="1" hangingPunct="1"/>
            <a:r>
              <a:rPr lang="en-US" altLang="ko-KR" sz="2000"/>
              <a:t>(not existing now)</a:t>
            </a:r>
          </a:p>
        </p:txBody>
      </p:sp>
      <p:sp>
        <p:nvSpPr>
          <p:cNvPr id="209931" name="Line 14"/>
          <p:cNvSpPr>
            <a:spLocks noChangeShapeType="1"/>
          </p:cNvSpPr>
          <p:nvPr/>
        </p:nvSpPr>
        <p:spPr bwMode="auto">
          <a:xfrm>
            <a:off x="3733800" y="4038600"/>
            <a:ext cx="0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932" name="Rectangle 15"/>
          <p:cNvSpPr>
            <a:spLocks noChangeArrowheads="1"/>
          </p:cNvSpPr>
          <p:nvPr/>
        </p:nvSpPr>
        <p:spPr bwMode="auto">
          <a:xfrm>
            <a:off x="3933825" y="4191000"/>
            <a:ext cx="25717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933" name="Rectangle 16"/>
          <p:cNvSpPr>
            <a:spLocks noChangeArrowheads="1"/>
          </p:cNvSpPr>
          <p:nvPr/>
        </p:nvSpPr>
        <p:spPr bwMode="auto">
          <a:xfrm>
            <a:off x="4086225" y="4419600"/>
            <a:ext cx="25717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934" name="Line 17"/>
          <p:cNvSpPr>
            <a:spLocks noChangeShapeType="1"/>
          </p:cNvSpPr>
          <p:nvPr/>
        </p:nvSpPr>
        <p:spPr bwMode="auto">
          <a:xfrm flipH="1">
            <a:off x="4267200" y="4419600"/>
            <a:ext cx="228600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09937" name="Straight Connector 17"/>
          <p:cNvCxnSpPr>
            <a:cxnSpLocks noChangeShapeType="1"/>
          </p:cNvCxnSpPr>
          <p:nvPr/>
        </p:nvCxnSpPr>
        <p:spPr bwMode="auto">
          <a:xfrm rot="16200000" flipH="1">
            <a:off x="2330450" y="3816350"/>
            <a:ext cx="1879600" cy="1308100"/>
          </a:xfrm>
          <a:prstGeom prst="line">
            <a:avLst/>
          </a:prstGeom>
          <a:noFill/>
          <a:ln w="889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19" name="Picture 18" descr="www-logo-119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00" y="1181100"/>
            <a:ext cx="800100" cy="8001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5BE2B5-B222-3C4B-925A-AC2E40F0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7522D2-3D5C-5745-B0B3-F79C4943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0713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685800" y="520700"/>
            <a:ext cx="7772400" cy="685800"/>
          </a:xfrm>
        </p:spPr>
        <p:txBody>
          <a:bodyPr/>
          <a:lstStyle/>
          <a:p>
            <a:pPr algn="l" eaLnBrk="1" hangingPunct="1"/>
            <a:r>
              <a:rPr lang="en-US" dirty="0">
                <a:solidFill>
                  <a:srgbClr val="A50021"/>
                </a:solidFill>
              </a:rPr>
              <a:t>MORE Graph Patterns</a:t>
            </a:r>
          </a:p>
        </p:txBody>
      </p:sp>
      <p:pic>
        <p:nvPicPr>
          <p:cNvPr id="9222" name="Picture 6" descr="Picture3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4950" y="1060450"/>
            <a:ext cx="8832850" cy="534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891567" y="4013200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1567" y="1435100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C5A468-97BE-A04F-995E-B422EB471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1024B8-957E-974B-9B27-EA56F8CC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5965448"/>
            <a:ext cx="9144000" cy="89255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</a:rPr>
              <a:t>RTG: A Recursive Realistic Graph Generator using Random Typing</a:t>
            </a:r>
            <a:r>
              <a:rPr lang="en-US" dirty="0">
                <a:solidFill>
                  <a:schemeClr val="bg1"/>
                </a:solidFill>
              </a:rPr>
              <a:t> Leman </a:t>
            </a:r>
            <a:r>
              <a:rPr lang="en-US" dirty="0" err="1">
                <a:solidFill>
                  <a:schemeClr val="bg1"/>
                </a:solidFill>
              </a:rPr>
              <a:t>Akoglu</a:t>
            </a:r>
            <a:r>
              <a:rPr lang="en-US" dirty="0">
                <a:solidFill>
                  <a:schemeClr val="bg1"/>
                </a:solidFill>
              </a:rPr>
              <a:t> and Christos </a:t>
            </a:r>
            <a:r>
              <a:rPr lang="en-US" dirty="0" err="1">
                <a:solidFill>
                  <a:schemeClr val="bg1"/>
                </a:solidFill>
              </a:rPr>
              <a:t>Faloutsos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i="1" dirty="0">
                <a:solidFill>
                  <a:schemeClr val="bg1"/>
                </a:solidFill>
              </a:rPr>
              <a:t>PKDD</a:t>
            </a:r>
            <a:r>
              <a:rPr lang="en-US" dirty="0">
                <a:solidFill>
                  <a:schemeClr val="bg1"/>
                </a:solidFill>
              </a:rPr>
              <a:t>’09.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685800" y="520700"/>
            <a:ext cx="7772400" cy="685800"/>
          </a:xfrm>
        </p:spPr>
        <p:txBody>
          <a:bodyPr/>
          <a:lstStyle/>
          <a:p>
            <a:pPr algn="l" eaLnBrk="1" hangingPunct="1"/>
            <a:r>
              <a:rPr lang="en-US" dirty="0">
                <a:solidFill>
                  <a:srgbClr val="A50021"/>
                </a:solidFill>
              </a:rPr>
              <a:t>MORE Graph Patterns</a:t>
            </a:r>
          </a:p>
        </p:txBody>
      </p:sp>
      <p:pic>
        <p:nvPicPr>
          <p:cNvPr id="9222" name="Picture 6" descr="Picture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950" y="1276350"/>
            <a:ext cx="2649755" cy="1601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63832" y="3035300"/>
            <a:ext cx="59210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/>
              <a:buChar char="•"/>
            </a:pPr>
            <a:r>
              <a:rPr lang="en-US" sz="2000" dirty="0"/>
              <a:t> Mary McGlohon, Leman Akoglu, Christos Faloutsos. </a:t>
            </a:r>
            <a:r>
              <a:rPr lang="en-US" sz="2000" i="1" dirty="0"/>
              <a:t>Statistical Properties of Social Networks. </a:t>
            </a:r>
            <a:r>
              <a:rPr lang="en-US" sz="2000" dirty="0"/>
              <a:t>in "Social Network Data Analytics” (Ed.: </a:t>
            </a:r>
            <a:r>
              <a:rPr lang="en-US" sz="2000" dirty="0" err="1"/>
              <a:t>Charu</a:t>
            </a:r>
            <a:r>
              <a:rPr lang="en-US" sz="2000" dirty="0"/>
              <a:t> </a:t>
            </a:r>
            <a:r>
              <a:rPr lang="en-US" sz="2000" dirty="0" err="1"/>
              <a:t>Aggarwal</a:t>
            </a:r>
            <a:r>
              <a:rPr lang="en-US" sz="2000" dirty="0"/>
              <a:t>)</a:t>
            </a:r>
          </a:p>
          <a:p>
            <a:pPr algn="l">
              <a:buFont typeface="Arial"/>
              <a:buChar char="•"/>
            </a:pPr>
            <a:endParaRPr lang="en-US" sz="2000" dirty="0"/>
          </a:p>
          <a:p>
            <a:pPr algn="l">
              <a:buFont typeface="Arial"/>
              <a:buChar char="•"/>
            </a:pPr>
            <a:r>
              <a:rPr lang="en-US" sz="2000" dirty="0"/>
              <a:t> Deepayan Chakrabarti and Christos Faloutsos, </a:t>
            </a:r>
            <a:r>
              <a:rPr lang="en-US" sz="2000" i="1" dirty="0">
                <a:hlinkClick r:id="rId3"/>
              </a:rPr>
              <a:t>Graph Mining: Laws, Tools, and Case Studies</a:t>
            </a:r>
            <a:r>
              <a:rPr lang="en-US" sz="2000" dirty="0">
                <a:hlinkClick r:id="rId3"/>
              </a:rPr>
              <a:t> </a:t>
            </a:r>
            <a:r>
              <a:rPr lang="en-US" sz="2000" dirty="0"/>
              <a:t>Oct. 2012, Morgan Claypool. </a:t>
            </a:r>
          </a:p>
        </p:txBody>
      </p:sp>
      <p:pic>
        <p:nvPicPr>
          <p:cNvPr id="8" name="Picture 7" descr="book-g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747" y="4362646"/>
            <a:ext cx="1363453" cy="1693665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3800" y="2770477"/>
            <a:ext cx="927100" cy="909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deepayfac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422" y="4362450"/>
            <a:ext cx="994477" cy="10985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0831"/>
          <a:stretch/>
        </p:blipFill>
        <p:spPr>
          <a:xfrm>
            <a:off x="7711542" y="2336800"/>
            <a:ext cx="1020016" cy="1397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2EA809-0CFC-0D40-8558-11775EC5A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4BA7B89-5C80-6A49-8E5D-66B0D6F17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Part#1: Static graphs – unsupervised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P1.1: patterns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P1.2: tools - spectral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Part#2: Static graphs – semi-supervised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Part#3: time-evolving graphs; tensors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Conclusions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307975" y="3278188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7450" y="814378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15FA20-ABBE-B442-937E-BE76BB23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94DD1D-C3EC-314B-8C9A-955C0DB8D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0771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‘suspicious’ groups?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‘blocks’ are normal, right?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422400" y="4419600"/>
            <a:ext cx="990600" cy="1422400"/>
            <a:chOff x="1422400" y="4419600"/>
            <a:chExt cx="990600" cy="1422400"/>
          </a:xfrm>
        </p:grpSpPr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69092" y="4762500"/>
            <a:ext cx="8148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98634" y="3746500"/>
            <a:ext cx="87040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idols</a:t>
            </a:r>
          </a:p>
        </p:txBody>
      </p:sp>
      <p:pic>
        <p:nvPicPr>
          <p:cNvPr id="24" name="Picture 13" descr="twitter-logo_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238" y="3289300"/>
            <a:ext cx="820738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5D65E5A-02DC-8945-9D0E-CFE75E0EA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229A2F-08F2-B945-82F8-8008B6E12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 that: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‘blocks’ are normal, right?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/>
              <a:t>‘hyperbolic’ communities are more realistic [</a:t>
            </a:r>
            <a:r>
              <a:rPr lang="en-US" dirty="0" err="1"/>
              <a:t>Araujo</a:t>
            </a:r>
            <a:r>
              <a:rPr lang="en-US" dirty="0"/>
              <a:t>+, PKDD’14]</a:t>
            </a:r>
          </a:p>
        </p:txBody>
      </p:sp>
      <p:grpSp>
        <p:nvGrpSpPr>
          <p:cNvPr id="11" name="Group 14"/>
          <p:cNvGrpSpPr/>
          <p:nvPr/>
        </p:nvGrpSpPr>
        <p:grpSpPr>
          <a:xfrm>
            <a:off x="3581400" y="4417483"/>
            <a:ext cx="1016000" cy="1424517"/>
            <a:chOff x="1397000" y="4417483"/>
            <a:chExt cx="1016000" cy="1424517"/>
          </a:xfrm>
        </p:grpSpPr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1397000" y="4417483"/>
              <a:ext cx="641350" cy="446617"/>
            </a:xfrm>
            <a:custGeom>
              <a:avLst/>
              <a:gdLst>
                <a:gd name="connsiteX0" fmla="*/ 88900 w 641350"/>
                <a:gd name="connsiteY0" fmla="*/ 446617 h 446617"/>
                <a:gd name="connsiteX1" fmla="*/ 88900 w 641350"/>
                <a:gd name="connsiteY1" fmla="*/ 65617 h 446617"/>
                <a:gd name="connsiteX2" fmla="*/ 622300 w 641350"/>
                <a:gd name="connsiteY2" fmla="*/ 52917 h 446617"/>
                <a:gd name="connsiteX3" fmla="*/ 203200 w 641350"/>
                <a:gd name="connsiteY3" fmla="*/ 154517 h 446617"/>
                <a:gd name="connsiteX4" fmla="*/ 114300 w 641350"/>
                <a:gd name="connsiteY4" fmla="*/ 370417 h 44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350" h="446617">
                  <a:moveTo>
                    <a:pt x="88900" y="446617"/>
                  </a:moveTo>
                  <a:cubicBezTo>
                    <a:pt x="44450" y="288925"/>
                    <a:pt x="0" y="131234"/>
                    <a:pt x="88900" y="65617"/>
                  </a:cubicBezTo>
                  <a:cubicBezTo>
                    <a:pt x="177800" y="0"/>
                    <a:pt x="603250" y="38100"/>
                    <a:pt x="622300" y="52917"/>
                  </a:cubicBezTo>
                  <a:cubicBezTo>
                    <a:pt x="641350" y="67734"/>
                    <a:pt x="287867" y="101600"/>
                    <a:pt x="203200" y="154517"/>
                  </a:cubicBezTo>
                  <a:cubicBezTo>
                    <a:pt x="118533" y="207434"/>
                    <a:pt x="114300" y="370417"/>
                    <a:pt x="114300" y="370417"/>
                  </a:cubicBezTo>
                </a:path>
              </a:pathLst>
            </a:custGeom>
            <a:solidFill>
              <a:srgbClr val="33CC33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1917700" y="4976283"/>
              <a:ext cx="355600" cy="446617"/>
            </a:xfrm>
            <a:custGeom>
              <a:avLst/>
              <a:gdLst>
                <a:gd name="connsiteX0" fmla="*/ 88900 w 641350"/>
                <a:gd name="connsiteY0" fmla="*/ 446617 h 446617"/>
                <a:gd name="connsiteX1" fmla="*/ 88900 w 641350"/>
                <a:gd name="connsiteY1" fmla="*/ 65617 h 446617"/>
                <a:gd name="connsiteX2" fmla="*/ 622300 w 641350"/>
                <a:gd name="connsiteY2" fmla="*/ 52917 h 446617"/>
                <a:gd name="connsiteX3" fmla="*/ 203200 w 641350"/>
                <a:gd name="connsiteY3" fmla="*/ 154517 h 446617"/>
                <a:gd name="connsiteX4" fmla="*/ 114300 w 641350"/>
                <a:gd name="connsiteY4" fmla="*/ 370417 h 44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350" h="446617">
                  <a:moveTo>
                    <a:pt x="88900" y="446617"/>
                  </a:moveTo>
                  <a:cubicBezTo>
                    <a:pt x="44450" y="288925"/>
                    <a:pt x="0" y="131234"/>
                    <a:pt x="88900" y="65617"/>
                  </a:cubicBezTo>
                  <a:cubicBezTo>
                    <a:pt x="177800" y="0"/>
                    <a:pt x="603250" y="38100"/>
                    <a:pt x="622300" y="52917"/>
                  </a:cubicBezTo>
                  <a:cubicBezTo>
                    <a:pt x="641350" y="67734"/>
                    <a:pt x="287867" y="101600"/>
                    <a:pt x="203200" y="154517"/>
                  </a:cubicBezTo>
                  <a:cubicBezTo>
                    <a:pt x="118533" y="207434"/>
                    <a:pt x="114300" y="370417"/>
                    <a:pt x="114300" y="370417"/>
                  </a:cubicBezTo>
                </a:path>
              </a:pathLst>
            </a:cu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2108200" y="5435600"/>
              <a:ext cx="292100" cy="215900"/>
            </a:xfrm>
            <a:custGeom>
              <a:avLst/>
              <a:gdLst>
                <a:gd name="connsiteX0" fmla="*/ 88900 w 641350"/>
                <a:gd name="connsiteY0" fmla="*/ 446617 h 446617"/>
                <a:gd name="connsiteX1" fmla="*/ 88900 w 641350"/>
                <a:gd name="connsiteY1" fmla="*/ 65617 h 446617"/>
                <a:gd name="connsiteX2" fmla="*/ 622300 w 641350"/>
                <a:gd name="connsiteY2" fmla="*/ 52917 h 446617"/>
                <a:gd name="connsiteX3" fmla="*/ 203200 w 641350"/>
                <a:gd name="connsiteY3" fmla="*/ 154517 h 446617"/>
                <a:gd name="connsiteX4" fmla="*/ 114300 w 641350"/>
                <a:gd name="connsiteY4" fmla="*/ 370417 h 44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350" h="446617">
                  <a:moveTo>
                    <a:pt x="88900" y="446617"/>
                  </a:moveTo>
                  <a:cubicBezTo>
                    <a:pt x="44450" y="288925"/>
                    <a:pt x="0" y="131234"/>
                    <a:pt x="88900" y="65617"/>
                  </a:cubicBezTo>
                  <a:cubicBezTo>
                    <a:pt x="177800" y="0"/>
                    <a:pt x="603250" y="38100"/>
                    <a:pt x="622300" y="52917"/>
                  </a:cubicBezTo>
                  <a:cubicBezTo>
                    <a:pt x="641350" y="67734"/>
                    <a:pt x="287867" y="101600"/>
                    <a:pt x="203200" y="154517"/>
                  </a:cubicBezTo>
                  <a:cubicBezTo>
                    <a:pt x="118533" y="207434"/>
                    <a:pt x="114300" y="370417"/>
                    <a:pt x="114300" y="370417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5"/>
          <p:cNvGrpSpPr/>
          <p:nvPr/>
        </p:nvGrpSpPr>
        <p:grpSpPr>
          <a:xfrm>
            <a:off x="1422400" y="4419600"/>
            <a:ext cx="990600" cy="1422400"/>
            <a:chOff x="1422400" y="4419600"/>
            <a:chExt cx="990600" cy="1422400"/>
          </a:xfrm>
        </p:grpSpPr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 descr="4EDD26A9-09F0-4576-8E1A-2736D6C9FDF1_mw1024_n_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00812" y="941328"/>
            <a:ext cx="1982391" cy="892086"/>
          </a:xfrm>
          <a:prstGeom prst="rect">
            <a:avLst/>
          </a:prstGeom>
          <a:ln w="50800">
            <a:solidFill>
              <a:srgbClr val="FFFFFF"/>
            </a:solidFill>
          </a:ln>
          <a:effectLst>
            <a:outerShdw blurRad="50800" dist="38100" dir="2700000" algn="tl" rotWithShape="0">
              <a:srgbClr val="000000">
                <a:alpha val="20000"/>
              </a:srgbClr>
            </a:outerShdw>
          </a:effectLst>
        </p:spPr>
      </p:pic>
      <p:sp>
        <p:nvSpPr>
          <p:cNvPr id="22" name="&quot;No&quot; Symbol 21"/>
          <p:cNvSpPr/>
          <p:nvPr/>
        </p:nvSpPr>
        <p:spPr bwMode="auto">
          <a:xfrm>
            <a:off x="4470400" y="1308100"/>
            <a:ext cx="876300" cy="901700"/>
          </a:xfrm>
          <a:prstGeom prst="noSmoking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F3E7B1A-F25A-B441-B0E7-3524E79C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D45B902-8AA0-6E47-AEF5-A15A9181C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 that: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‘blocks’ are usually </a:t>
            </a:r>
            <a:r>
              <a:rPr lang="en-US" dirty="0">
                <a:solidFill>
                  <a:schemeClr val="tx2"/>
                </a:solidFill>
              </a:rPr>
              <a:t>suspicious</a:t>
            </a:r>
          </a:p>
          <a:p>
            <a:r>
              <a:rPr lang="en-US" dirty="0"/>
              <a:t>‘hyperbolic’ communities are more realistic [</a:t>
            </a:r>
            <a:r>
              <a:rPr lang="en-US" dirty="0" err="1"/>
              <a:t>Araujo</a:t>
            </a:r>
            <a:r>
              <a:rPr lang="en-US" dirty="0"/>
              <a:t>+, PKDD’14]</a:t>
            </a:r>
          </a:p>
        </p:txBody>
      </p:sp>
      <p:grpSp>
        <p:nvGrpSpPr>
          <p:cNvPr id="11" name="Group 14"/>
          <p:cNvGrpSpPr/>
          <p:nvPr/>
        </p:nvGrpSpPr>
        <p:grpSpPr>
          <a:xfrm>
            <a:off x="3581400" y="4417483"/>
            <a:ext cx="1016000" cy="1424517"/>
            <a:chOff x="1397000" y="4417483"/>
            <a:chExt cx="1016000" cy="1424517"/>
          </a:xfrm>
        </p:grpSpPr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1397000" y="4417483"/>
              <a:ext cx="641350" cy="446617"/>
            </a:xfrm>
            <a:custGeom>
              <a:avLst/>
              <a:gdLst>
                <a:gd name="connsiteX0" fmla="*/ 88900 w 641350"/>
                <a:gd name="connsiteY0" fmla="*/ 446617 h 446617"/>
                <a:gd name="connsiteX1" fmla="*/ 88900 w 641350"/>
                <a:gd name="connsiteY1" fmla="*/ 65617 h 446617"/>
                <a:gd name="connsiteX2" fmla="*/ 622300 w 641350"/>
                <a:gd name="connsiteY2" fmla="*/ 52917 h 446617"/>
                <a:gd name="connsiteX3" fmla="*/ 203200 w 641350"/>
                <a:gd name="connsiteY3" fmla="*/ 154517 h 446617"/>
                <a:gd name="connsiteX4" fmla="*/ 114300 w 641350"/>
                <a:gd name="connsiteY4" fmla="*/ 370417 h 44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350" h="446617">
                  <a:moveTo>
                    <a:pt x="88900" y="446617"/>
                  </a:moveTo>
                  <a:cubicBezTo>
                    <a:pt x="44450" y="288925"/>
                    <a:pt x="0" y="131234"/>
                    <a:pt x="88900" y="65617"/>
                  </a:cubicBezTo>
                  <a:cubicBezTo>
                    <a:pt x="177800" y="0"/>
                    <a:pt x="603250" y="38100"/>
                    <a:pt x="622300" y="52917"/>
                  </a:cubicBezTo>
                  <a:cubicBezTo>
                    <a:pt x="641350" y="67734"/>
                    <a:pt x="287867" y="101600"/>
                    <a:pt x="203200" y="154517"/>
                  </a:cubicBezTo>
                  <a:cubicBezTo>
                    <a:pt x="118533" y="207434"/>
                    <a:pt x="114300" y="370417"/>
                    <a:pt x="114300" y="370417"/>
                  </a:cubicBezTo>
                </a:path>
              </a:pathLst>
            </a:custGeom>
            <a:solidFill>
              <a:srgbClr val="33CC33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1917700" y="4976283"/>
              <a:ext cx="355600" cy="446617"/>
            </a:xfrm>
            <a:custGeom>
              <a:avLst/>
              <a:gdLst>
                <a:gd name="connsiteX0" fmla="*/ 88900 w 641350"/>
                <a:gd name="connsiteY0" fmla="*/ 446617 h 446617"/>
                <a:gd name="connsiteX1" fmla="*/ 88900 w 641350"/>
                <a:gd name="connsiteY1" fmla="*/ 65617 h 446617"/>
                <a:gd name="connsiteX2" fmla="*/ 622300 w 641350"/>
                <a:gd name="connsiteY2" fmla="*/ 52917 h 446617"/>
                <a:gd name="connsiteX3" fmla="*/ 203200 w 641350"/>
                <a:gd name="connsiteY3" fmla="*/ 154517 h 446617"/>
                <a:gd name="connsiteX4" fmla="*/ 114300 w 641350"/>
                <a:gd name="connsiteY4" fmla="*/ 370417 h 44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350" h="446617">
                  <a:moveTo>
                    <a:pt x="88900" y="446617"/>
                  </a:moveTo>
                  <a:cubicBezTo>
                    <a:pt x="44450" y="288925"/>
                    <a:pt x="0" y="131234"/>
                    <a:pt x="88900" y="65617"/>
                  </a:cubicBezTo>
                  <a:cubicBezTo>
                    <a:pt x="177800" y="0"/>
                    <a:pt x="603250" y="38100"/>
                    <a:pt x="622300" y="52917"/>
                  </a:cubicBezTo>
                  <a:cubicBezTo>
                    <a:pt x="641350" y="67734"/>
                    <a:pt x="287867" y="101600"/>
                    <a:pt x="203200" y="154517"/>
                  </a:cubicBezTo>
                  <a:cubicBezTo>
                    <a:pt x="118533" y="207434"/>
                    <a:pt x="114300" y="370417"/>
                    <a:pt x="114300" y="370417"/>
                  </a:cubicBezTo>
                </a:path>
              </a:pathLst>
            </a:cu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2108200" y="5435600"/>
              <a:ext cx="292100" cy="215900"/>
            </a:xfrm>
            <a:custGeom>
              <a:avLst/>
              <a:gdLst>
                <a:gd name="connsiteX0" fmla="*/ 88900 w 641350"/>
                <a:gd name="connsiteY0" fmla="*/ 446617 h 446617"/>
                <a:gd name="connsiteX1" fmla="*/ 88900 w 641350"/>
                <a:gd name="connsiteY1" fmla="*/ 65617 h 446617"/>
                <a:gd name="connsiteX2" fmla="*/ 622300 w 641350"/>
                <a:gd name="connsiteY2" fmla="*/ 52917 h 446617"/>
                <a:gd name="connsiteX3" fmla="*/ 203200 w 641350"/>
                <a:gd name="connsiteY3" fmla="*/ 154517 h 446617"/>
                <a:gd name="connsiteX4" fmla="*/ 114300 w 641350"/>
                <a:gd name="connsiteY4" fmla="*/ 370417 h 44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350" h="446617">
                  <a:moveTo>
                    <a:pt x="88900" y="446617"/>
                  </a:moveTo>
                  <a:cubicBezTo>
                    <a:pt x="44450" y="288925"/>
                    <a:pt x="0" y="131234"/>
                    <a:pt x="88900" y="65617"/>
                  </a:cubicBezTo>
                  <a:cubicBezTo>
                    <a:pt x="177800" y="0"/>
                    <a:pt x="603250" y="38100"/>
                    <a:pt x="622300" y="52917"/>
                  </a:cubicBezTo>
                  <a:cubicBezTo>
                    <a:pt x="641350" y="67734"/>
                    <a:pt x="287867" y="101600"/>
                    <a:pt x="203200" y="154517"/>
                  </a:cubicBezTo>
                  <a:cubicBezTo>
                    <a:pt x="118533" y="207434"/>
                    <a:pt x="114300" y="370417"/>
                    <a:pt x="114300" y="370417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5"/>
          <p:cNvGrpSpPr/>
          <p:nvPr/>
        </p:nvGrpSpPr>
        <p:grpSpPr>
          <a:xfrm>
            <a:off x="1422400" y="4419600"/>
            <a:ext cx="990600" cy="1422400"/>
            <a:chOff x="1422400" y="4419600"/>
            <a:chExt cx="990600" cy="1422400"/>
          </a:xfrm>
        </p:grpSpPr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34704" y="3352800"/>
            <a:ext cx="52449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rgbClr val="A5002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Q: Can we spot blocks, easily?</a:t>
            </a:r>
          </a:p>
        </p:txBody>
      </p:sp>
      <p:pic>
        <p:nvPicPr>
          <p:cNvPr id="22" name="Picture 21" descr="4EDD26A9-09F0-4576-8E1A-2736D6C9FDF1_mw1024_n_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00812" y="941328"/>
            <a:ext cx="1982391" cy="892086"/>
          </a:xfrm>
          <a:prstGeom prst="rect">
            <a:avLst/>
          </a:prstGeom>
          <a:ln w="50800">
            <a:solidFill>
              <a:srgbClr val="FFFFFF"/>
            </a:solidFill>
          </a:ln>
          <a:effectLst>
            <a:outerShdw blurRad="50800" dist="38100" dir="2700000" algn="tl" rotWithShape="0">
              <a:srgbClr val="000000">
                <a:alpha val="20000"/>
              </a:srgbClr>
            </a:outerShdw>
          </a:effectLst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016EBDB-0073-7D4A-A028-0BCA260CF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9DD180F-3FFF-2745-8CF0-46D576010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3074"/>
          <p:cNvSpPr>
            <a:spLocks noGrp="1" noChangeArrowheads="1"/>
          </p:cNvSpPr>
          <p:nvPr>
            <p:ph type="title"/>
          </p:nvPr>
        </p:nvSpPr>
        <p:spPr/>
        <p:txBody>
          <a:bodyPr lIns="82945" tIns="41473" rIns="82945" bIns="41473" anchor="t"/>
          <a:lstStyle/>
          <a:p>
            <a:pPr defTabSz="912813"/>
            <a:r>
              <a:rPr lang="en-US" dirty="0">
                <a:ea typeface="ＭＳ Ｐゴシック" charset="-128"/>
                <a:cs typeface="ＭＳ Ｐゴシック" charset="-128"/>
              </a:rPr>
              <a:t>Graphs</a:t>
            </a:r>
          </a:p>
        </p:txBody>
      </p:sp>
      <p:sp>
        <p:nvSpPr>
          <p:cNvPr id="26629" name="Rectangle 3085"/>
          <p:cNvSpPr>
            <a:spLocks noGrp="1" noChangeArrowheads="1"/>
          </p:cNvSpPr>
          <p:nvPr>
            <p:ph type="body" idx="1"/>
          </p:nvPr>
        </p:nvSpPr>
        <p:spPr>
          <a:xfrm>
            <a:off x="279400" y="1447800"/>
            <a:ext cx="8597900" cy="4648200"/>
          </a:xfrm>
        </p:spPr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Recommendation systems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....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0BF259-2A16-5C47-BC1A-8864DB553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A2E47C-EED9-4449-A3C3-5E4BBA00F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5CC194F-B3EC-884C-8DA4-254501739CC9}"/>
              </a:ext>
            </a:extLst>
          </p:cNvPr>
          <p:cNvGrpSpPr/>
          <p:nvPr/>
        </p:nvGrpSpPr>
        <p:grpSpPr>
          <a:xfrm>
            <a:off x="2590800" y="2461116"/>
            <a:ext cx="4709582" cy="3787284"/>
            <a:chOff x="408164" y="2384916"/>
            <a:chExt cx="4709582" cy="378728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E761727-FDC5-4B4B-874B-33671A51A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3151" y="2596055"/>
              <a:ext cx="680811" cy="81258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002A922-C9DE-404B-9F0A-65BCDD2B7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3151" y="3653658"/>
              <a:ext cx="544602" cy="8125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5C32A63-ECE3-E545-A498-8EA5003BB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2681" y="5359619"/>
              <a:ext cx="465541" cy="812581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98B6452-B237-924F-BCC5-50EAECB1837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91255" y="2804042"/>
              <a:ext cx="1435801" cy="233449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E2EB4DB-017C-9B40-8AA9-80C1818FF97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38703" y="2963919"/>
              <a:ext cx="1488353" cy="111409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68DC69A-DA91-404E-91AE-DB94B1561D3A}"/>
                </a:ext>
              </a:extLst>
            </p:cNvPr>
            <p:cNvCxnSpPr/>
            <p:nvPr/>
          </p:nvCxnSpPr>
          <p:spPr bwMode="auto">
            <a:xfrm>
              <a:off x="2291255" y="3233463"/>
              <a:ext cx="1447266" cy="1800662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E9582E8-4AAB-4B47-8CA9-C9AEDB1B4448}"/>
                </a:ext>
              </a:extLst>
            </p:cNvPr>
            <p:cNvCxnSpPr/>
            <p:nvPr/>
          </p:nvCxnSpPr>
          <p:spPr bwMode="auto">
            <a:xfrm flipV="1">
              <a:off x="2194664" y="5213131"/>
              <a:ext cx="1532392" cy="515007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D41A9E-7A39-334F-B6DD-C317CE787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2786" y="4035801"/>
              <a:ext cx="838253" cy="83825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E708C3-2BDE-F248-AC76-208EF5849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88616" y="2384916"/>
              <a:ext cx="838253" cy="83825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AD0231E-5D96-234A-81B5-FAFC50F5F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40583" y="5045560"/>
              <a:ext cx="756893" cy="75689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8724C9-A124-1244-9389-1AB00C365002}"/>
                </a:ext>
              </a:extLst>
            </p:cNvPr>
            <p:cNvSpPr txBox="1"/>
            <p:nvPr/>
          </p:nvSpPr>
          <p:spPr>
            <a:xfrm rot="5400000">
              <a:off x="724069" y="4035766"/>
              <a:ext cx="112251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/>
                <a:t>…</a:t>
              </a:r>
            </a:p>
            <a:p>
              <a:endParaRPr lang="en-US" sz="54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647462-2EA3-0B4D-8B23-D06D574C93C6}"/>
                </a:ext>
              </a:extLst>
            </p:cNvPr>
            <p:cNvSpPr txBox="1"/>
            <p:nvPr/>
          </p:nvSpPr>
          <p:spPr>
            <a:xfrm rot="5400000">
              <a:off x="3679325" y="2739271"/>
              <a:ext cx="112251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/>
                <a:t>…</a:t>
              </a:r>
            </a:p>
            <a:p>
              <a:endParaRPr lang="en-US" sz="5400" b="1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57DA9E3-F91C-7A4A-B32A-0B486C5EB45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22656" y="4268949"/>
              <a:ext cx="1763423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2669395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 that: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‘blocks’ are usually </a:t>
            </a:r>
            <a:r>
              <a:rPr lang="en-US" dirty="0">
                <a:solidFill>
                  <a:schemeClr val="tx2"/>
                </a:solidFill>
              </a:rPr>
              <a:t>suspicious</a:t>
            </a:r>
          </a:p>
          <a:p>
            <a:r>
              <a:rPr lang="en-US" dirty="0"/>
              <a:t>‘hyperbolic’ communities are more realistic [</a:t>
            </a:r>
            <a:r>
              <a:rPr lang="en-US" dirty="0" err="1"/>
              <a:t>Araujo</a:t>
            </a:r>
            <a:r>
              <a:rPr lang="en-US" dirty="0"/>
              <a:t>+, PKDD’14]</a:t>
            </a:r>
          </a:p>
        </p:txBody>
      </p:sp>
      <p:grpSp>
        <p:nvGrpSpPr>
          <p:cNvPr id="11" name="Group 14"/>
          <p:cNvGrpSpPr/>
          <p:nvPr/>
        </p:nvGrpSpPr>
        <p:grpSpPr>
          <a:xfrm>
            <a:off x="3581400" y="4417483"/>
            <a:ext cx="1016000" cy="1424517"/>
            <a:chOff x="1397000" y="4417483"/>
            <a:chExt cx="1016000" cy="1424517"/>
          </a:xfrm>
        </p:grpSpPr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1397000" y="4417483"/>
              <a:ext cx="641350" cy="446617"/>
            </a:xfrm>
            <a:custGeom>
              <a:avLst/>
              <a:gdLst>
                <a:gd name="connsiteX0" fmla="*/ 88900 w 641350"/>
                <a:gd name="connsiteY0" fmla="*/ 446617 h 446617"/>
                <a:gd name="connsiteX1" fmla="*/ 88900 w 641350"/>
                <a:gd name="connsiteY1" fmla="*/ 65617 h 446617"/>
                <a:gd name="connsiteX2" fmla="*/ 622300 w 641350"/>
                <a:gd name="connsiteY2" fmla="*/ 52917 h 446617"/>
                <a:gd name="connsiteX3" fmla="*/ 203200 w 641350"/>
                <a:gd name="connsiteY3" fmla="*/ 154517 h 446617"/>
                <a:gd name="connsiteX4" fmla="*/ 114300 w 641350"/>
                <a:gd name="connsiteY4" fmla="*/ 370417 h 44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350" h="446617">
                  <a:moveTo>
                    <a:pt x="88900" y="446617"/>
                  </a:moveTo>
                  <a:cubicBezTo>
                    <a:pt x="44450" y="288925"/>
                    <a:pt x="0" y="131234"/>
                    <a:pt x="88900" y="65617"/>
                  </a:cubicBezTo>
                  <a:cubicBezTo>
                    <a:pt x="177800" y="0"/>
                    <a:pt x="603250" y="38100"/>
                    <a:pt x="622300" y="52917"/>
                  </a:cubicBezTo>
                  <a:cubicBezTo>
                    <a:pt x="641350" y="67734"/>
                    <a:pt x="287867" y="101600"/>
                    <a:pt x="203200" y="154517"/>
                  </a:cubicBezTo>
                  <a:cubicBezTo>
                    <a:pt x="118533" y="207434"/>
                    <a:pt x="114300" y="370417"/>
                    <a:pt x="114300" y="370417"/>
                  </a:cubicBezTo>
                </a:path>
              </a:pathLst>
            </a:custGeom>
            <a:solidFill>
              <a:srgbClr val="33CC33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1917700" y="4976283"/>
              <a:ext cx="355600" cy="446617"/>
            </a:xfrm>
            <a:custGeom>
              <a:avLst/>
              <a:gdLst>
                <a:gd name="connsiteX0" fmla="*/ 88900 w 641350"/>
                <a:gd name="connsiteY0" fmla="*/ 446617 h 446617"/>
                <a:gd name="connsiteX1" fmla="*/ 88900 w 641350"/>
                <a:gd name="connsiteY1" fmla="*/ 65617 h 446617"/>
                <a:gd name="connsiteX2" fmla="*/ 622300 w 641350"/>
                <a:gd name="connsiteY2" fmla="*/ 52917 h 446617"/>
                <a:gd name="connsiteX3" fmla="*/ 203200 w 641350"/>
                <a:gd name="connsiteY3" fmla="*/ 154517 h 446617"/>
                <a:gd name="connsiteX4" fmla="*/ 114300 w 641350"/>
                <a:gd name="connsiteY4" fmla="*/ 370417 h 44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350" h="446617">
                  <a:moveTo>
                    <a:pt x="88900" y="446617"/>
                  </a:moveTo>
                  <a:cubicBezTo>
                    <a:pt x="44450" y="288925"/>
                    <a:pt x="0" y="131234"/>
                    <a:pt x="88900" y="65617"/>
                  </a:cubicBezTo>
                  <a:cubicBezTo>
                    <a:pt x="177800" y="0"/>
                    <a:pt x="603250" y="38100"/>
                    <a:pt x="622300" y="52917"/>
                  </a:cubicBezTo>
                  <a:cubicBezTo>
                    <a:pt x="641350" y="67734"/>
                    <a:pt x="287867" y="101600"/>
                    <a:pt x="203200" y="154517"/>
                  </a:cubicBezTo>
                  <a:cubicBezTo>
                    <a:pt x="118533" y="207434"/>
                    <a:pt x="114300" y="370417"/>
                    <a:pt x="114300" y="370417"/>
                  </a:cubicBezTo>
                </a:path>
              </a:pathLst>
            </a:cu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2108200" y="5435600"/>
              <a:ext cx="292100" cy="215900"/>
            </a:xfrm>
            <a:custGeom>
              <a:avLst/>
              <a:gdLst>
                <a:gd name="connsiteX0" fmla="*/ 88900 w 641350"/>
                <a:gd name="connsiteY0" fmla="*/ 446617 h 446617"/>
                <a:gd name="connsiteX1" fmla="*/ 88900 w 641350"/>
                <a:gd name="connsiteY1" fmla="*/ 65617 h 446617"/>
                <a:gd name="connsiteX2" fmla="*/ 622300 w 641350"/>
                <a:gd name="connsiteY2" fmla="*/ 52917 h 446617"/>
                <a:gd name="connsiteX3" fmla="*/ 203200 w 641350"/>
                <a:gd name="connsiteY3" fmla="*/ 154517 h 446617"/>
                <a:gd name="connsiteX4" fmla="*/ 114300 w 641350"/>
                <a:gd name="connsiteY4" fmla="*/ 370417 h 44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350" h="446617">
                  <a:moveTo>
                    <a:pt x="88900" y="446617"/>
                  </a:moveTo>
                  <a:cubicBezTo>
                    <a:pt x="44450" y="288925"/>
                    <a:pt x="0" y="131234"/>
                    <a:pt x="88900" y="65617"/>
                  </a:cubicBezTo>
                  <a:cubicBezTo>
                    <a:pt x="177800" y="0"/>
                    <a:pt x="603250" y="38100"/>
                    <a:pt x="622300" y="52917"/>
                  </a:cubicBezTo>
                  <a:cubicBezTo>
                    <a:pt x="641350" y="67734"/>
                    <a:pt x="287867" y="101600"/>
                    <a:pt x="203200" y="154517"/>
                  </a:cubicBezTo>
                  <a:cubicBezTo>
                    <a:pt x="118533" y="207434"/>
                    <a:pt x="114300" y="370417"/>
                    <a:pt x="114300" y="370417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5"/>
          <p:cNvGrpSpPr/>
          <p:nvPr/>
        </p:nvGrpSpPr>
        <p:grpSpPr>
          <a:xfrm>
            <a:off x="1422400" y="4419600"/>
            <a:ext cx="990600" cy="1422400"/>
            <a:chOff x="1422400" y="4419600"/>
            <a:chExt cx="990600" cy="1422400"/>
          </a:xfrm>
        </p:grpSpPr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34704" y="3352800"/>
            <a:ext cx="52449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rgbClr val="A5002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Q: Can we spot blocks, easily?</a:t>
            </a:r>
          </a:p>
          <a:p>
            <a:pPr algn="l"/>
            <a:r>
              <a:rPr lang="en-US" sz="3200" dirty="0">
                <a:solidFill>
                  <a:srgbClr val="A5002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A: Silver bullet: SVD!</a:t>
            </a:r>
          </a:p>
        </p:txBody>
      </p:sp>
      <p:pic>
        <p:nvPicPr>
          <p:cNvPr id="22" name="Picture 21" descr="4EDD26A9-09F0-4576-8E1A-2736D6C9FDF1_mw1024_n_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00812" y="941328"/>
            <a:ext cx="1982391" cy="892086"/>
          </a:xfrm>
          <a:prstGeom prst="rect">
            <a:avLst/>
          </a:prstGeom>
          <a:ln w="50800">
            <a:solidFill>
              <a:srgbClr val="FFFFFF"/>
            </a:solidFill>
          </a:ln>
          <a:effectLst>
            <a:outerShdw blurRad="50800" dist="38100" dir="2700000" algn="tl" rotWithShape="0">
              <a:srgbClr val="000000">
                <a:alpha val="20000"/>
              </a:srgbClr>
            </a:outerShdw>
          </a:effectLst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CF80B88-96E9-E149-AB73-2ADA80259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153C565-136B-804A-84FD-9057D67DB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Crush intro to SVD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(SVD) matrix factorization: finds blocks</a:t>
            </a:r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7416800" y="4419600"/>
            <a:ext cx="46038" cy="14224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5600700" y="4419600"/>
            <a:ext cx="46038" cy="14224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3657600" y="4419600"/>
            <a:ext cx="46038" cy="1422400"/>
          </a:xfrm>
          <a:prstGeom prst="rect">
            <a:avLst/>
          </a:prstGeom>
          <a:noFill/>
          <a:ln w="28575">
            <a:solidFill>
              <a:srgbClr val="008000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12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7900" y="5918200"/>
            <a:ext cx="4064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6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150" y="6019800"/>
            <a:ext cx="3683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50" y="3816350"/>
            <a:ext cx="393700" cy="419100"/>
          </a:xfrm>
          <a:prstGeom prst="rect">
            <a:avLst/>
          </a:prstGeom>
        </p:spPr>
      </p:pic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3873500" y="4356100"/>
            <a:ext cx="977900" cy="45719"/>
          </a:xfrm>
          <a:prstGeom prst="rect">
            <a:avLst/>
          </a:prstGeom>
          <a:noFill/>
          <a:ln w="28575">
            <a:solidFill>
              <a:srgbClr val="008000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5816600" y="4356100"/>
            <a:ext cx="965200" cy="4571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7607300" y="4330700"/>
            <a:ext cx="977900" cy="508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rot="16200000" flipH="1">
            <a:off x="236538" y="5138738"/>
            <a:ext cx="1471612" cy="11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8" name="Straight Arrow Connector 19"/>
          <p:cNvCxnSpPr>
            <a:cxnSpLocks noChangeShapeType="1"/>
          </p:cNvCxnSpPr>
          <p:nvPr/>
        </p:nvCxnSpPr>
        <p:spPr bwMode="auto">
          <a:xfrm>
            <a:off x="1397000" y="4064000"/>
            <a:ext cx="1054100" cy="127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9" name="TextBox 20"/>
          <p:cNvSpPr txBox="1">
            <a:spLocks noChangeArrowheads="1"/>
          </p:cNvSpPr>
          <p:nvPr/>
        </p:nvSpPr>
        <p:spPr bwMode="auto">
          <a:xfrm>
            <a:off x="135485" y="4889500"/>
            <a:ext cx="814884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N </a:t>
            </a:r>
          </a:p>
          <a:p>
            <a:r>
              <a:rPr lang="en-US" dirty="0"/>
              <a:t>fans</a:t>
            </a:r>
          </a:p>
        </p:txBody>
      </p:sp>
      <p:sp>
        <p:nvSpPr>
          <p:cNvPr id="20" name="TextBox 21"/>
          <p:cNvSpPr txBox="1">
            <a:spLocks noChangeArrowheads="1"/>
          </p:cNvSpPr>
          <p:nvPr/>
        </p:nvSpPr>
        <p:spPr bwMode="auto">
          <a:xfrm>
            <a:off x="1580928" y="3162300"/>
            <a:ext cx="87040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M</a:t>
            </a:r>
          </a:p>
          <a:p>
            <a:r>
              <a:rPr lang="en-US" dirty="0"/>
              <a:t>idols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422400" y="4419600"/>
            <a:ext cx="990600" cy="1422400"/>
            <a:chOff x="1422400" y="4419600"/>
            <a:chExt cx="990600" cy="1422400"/>
          </a:xfrm>
        </p:grpSpPr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3644900" y="4419600"/>
            <a:ext cx="76200" cy="393700"/>
          </a:xfrm>
          <a:prstGeom prst="rect">
            <a:avLst/>
          </a:prstGeom>
          <a:solidFill>
            <a:srgbClr val="008000"/>
          </a:solidFill>
          <a:ln w="3175" cap="flat" cmpd="sng" algn="ctr">
            <a:solidFill>
              <a:srgbClr val="008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 bwMode="auto">
          <a:xfrm>
            <a:off x="3873500" y="4361180"/>
            <a:ext cx="584200" cy="45719"/>
          </a:xfrm>
          <a:prstGeom prst="rect">
            <a:avLst/>
          </a:prstGeom>
          <a:solidFill>
            <a:srgbClr val="008000"/>
          </a:solidFill>
          <a:ln w="3175" cap="flat" cmpd="sng" algn="ctr">
            <a:solidFill>
              <a:srgbClr val="008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 bwMode="auto">
          <a:xfrm>
            <a:off x="6375400" y="4347633"/>
            <a:ext cx="101600" cy="46567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5592232" y="4889500"/>
            <a:ext cx="71967" cy="4699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 bwMode="auto">
          <a:xfrm>
            <a:off x="7416800" y="5638800"/>
            <a:ext cx="50800" cy="114300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 bwMode="auto">
          <a:xfrm>
            <a:off x="8369300" y="4330700"/>
            <a:ext cx="220132" cy="45719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904657" y="2904067"/>
            <a:ext cx="217316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00"/>
                </a:solidFill>
              </a:rPr>
              <a:t>‘music lovers’</a:t>
            </a:r>
          </a:p>
          <a:p>
            <a:r>
              <a:rPr lang="en-US" dirty="0">
                <a:solidFill>
                  <a:srgbClr val="006600"/>
                </a:solidFill>
              </a:rPr>
              <a:t>‘singers’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46674" y="2929467"/>
            <a:ext cx="221240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‘sports lovers’</a:t>
            </a:r>
          </a:p>
          <a:p>
            <a:r>
              <a:rPr lang="en-US" dirty="0"/>
              <a:t>‘athletes’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40163" y="2912537"/>
            <a:ext cx="17845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‘citizens’</a:t>
            </a:r>
          </a:p>
          <a:p>
            <a:r>
              <a:rPr lang="en-US" dirty="0">
                <a:solidFill>
                  <a:srgbClr val="FF33CC"/>
                </a:solidFill>
              </a:rPr>
              <a:t>‘politicians’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26843" y="5029200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054610" y="4986867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25732" y="4986864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6" name="Double Bracket 35"/>
          <p:cNvSpPr/>
          <p:nvPr/>
        </p:nvSpPr>
        <p:spPr bwMode="auto">
          <a:xfrm>
            <a:off x="84665" y="1439333"/>
            <a:ext cx="8890000" cy="5215467"/>
          </a:xfrm>
          <a:prstGeom prst="bracketPair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 bwMode="auto">
          <a:xfrm>
            <a:off x="3873500" y="4457700"/>
            <a:ext cx="546100" cy="330200"/>
          </a:xfrm>
          <a:prstGeom prst="rect">
            <a:avLst/>
          </a:prstGeom>
          <a:solidFill>
            <a:srgbClr val="008000">
              <a:alpha val="25000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 bwMode="auto">
          <a:xfrm>
            <a:off x="6362700" y="4902200"/>
            <a:ext cx="101600" cy="469900"/>
          </a:xfrm>
          <a:prstGeom prst="rect">
            <a:avLst/>
          </a:prstGeom>
          <a:solidFill>
            <a:schemeClr val="tx1">
              <a:alpha val="25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auto">
          <a:xfrm>
            <a:off x="8382000" y="5626100"/>
            <a:ext cx="215900" cy="127000"/>
          </a:xfrm>
          <a:prstGeom prst="rect">
            <a:avLst/>
          </a:prstGeom>
          <a:solidFill>
            <a:srgbClr val="FF33CC">
              <a:alpha val="25000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3860800" y="4445000"/>
            <a:ext cx="990600" cy="1422400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7"/>
          <p:cNvSpPr>
            <a:spLocks noChangeArrowheads="1"/>
          </p:cNvSpPr>
          <p:nvPr/>
        </p:nvSpPr>
        <p:spPr bwMode="auto">
          <a:xfrm>
            <a:off x="5791200" y="4457700"/>
            <a:ext cx="990600" cy="1422400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7"/>
          <p:cNvSpPr>
            <a:spLocks noChangeArrowheads="1"/>
          </p:cNvSpPr>
          <p:nvPr/>
        </p:nvSpPr>
        <p:spPr bwMode="auto">
          <a:xfrm>
            <a:off x="7607300" y="4432300"/>
            <a:ext cx="990600" cy="1422400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" name="Picture 13" descr="twitter-logo_1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238" y="3289300"/>
            <a:ext cx="820738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52884261-F321-C141-AE46-5D5A462AE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50B00FD1-261E-9147-8E28-B78090D58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Crush intro to SVD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(SVD) matrix factorization: finds blocks</a:t>
            </a:r>
          </a:p>
        </p:txBody>
      </p:sp>
      <p:pic>
        <p:nvPicPr>
          <p:cNvPr id="10" name="Picture 12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7900" y="5918200"/>
            <a:ext cx="4064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6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150" y="6019800"/>
            <a:ext cx="3683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50" y="3816350"/>
            <a:ext cx="393700" cy="4191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rot="16200000" flipH="1">
            <a:off x="236538" y="5138738"/>
            <a:ext cx="1471612" cy="11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8" name="Straight Arrow Connector 19"/>
          <p:cNvCxnSpPr>
            <a:cxnSpLocks noChangeShapeType="1"/>
          </p:cNvCxnSpPr>
          <p:nvPr/>
        </p:nvCxnSpPr>
        <p:spPr bwMode="auto">
          <a:xfrm>
            <a:off x="1397000" y="4064000"/>
            <a:ext cx="1054100" cy="127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9" name="TextBox 20"/>
          <p:cNvSpPr txBox="1">
            <a:spLocks noChangeArrowheads="1"/>
          </p:cNvSpPr>
          <p:nvPr/>
        </p:nvSpPr>
        <p:spPr bwMode="auto">
          <a:xfrm>
            <a:off x="135485" y="4889500"/>
            <a:ext cx="814884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N </a:t>
            </a:r>
          </a:p>
          <a:p>
            <a:r>
              <a:rPr lang="en-US" dirty="0"/>
              <a:t>fans</a:t>
            </a:r>
          </a:p>
        </p:txBody>
      </p:sp>
      <p:sp>
        <p:nvSpPr>
          <p:cNvPr id="20" name="TextBox 21"/>
          <p:cNvSpPr txBox="1">
            <a:spLocks noChangeArrowheads="1"/>
          </p:cNvSpPr>
          <p:nvPr/>
        </p:nvSpPr>
        <p:spPr bwMode="auto">
          <a:xfrm>
            <a:off x="1580928" y="3162300"/>
            <a:ext cx="87040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M</a:t>
            </a:r>
          </a:p>
          <a:p>
            <a:r>
              <a:rPr lang="en-US" dirty="0"/>
              <a:t>idols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04657" y="2904067"/>
            <a:ext cx="217316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00"/>
                </a:solidFill>
              </a:rPr>
              <a:t>‘music lovers’</a:t>
            </a:r>
          </a:p>
          <a:p>
            <a:r>
              <a:rPr lang="en-US" dirty="0">
                <a:solidFill>
                  <a:srgbClr val="006600"/>
                </a:solidFill>
              </a:rPr>
              <a:t>‘singers’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46674" y="2929467"/>
            <a:ext cx="221240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‘sports lovers’</a:t>
            </a:r>
          </a:p>
          <a:p>
            <a:r>
              <a:rPr lang="en-US" dirty="0"/>
              <a:t>‘athletes’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40163" y="2912537"/>
            <a:ext cx="17845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‘citizens’</a:t>
            </a:r>
          </a:p>
          <a:p>
            <a:r>
              <a:rPr lang="en-US" dirty="0">
                <a:solidFill>
                  <a:srgbClr val="FF33CC"/>
                </a:solidFill>
              </a:rPr>
              <a:t>‘politicians’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2FCDC9-0E9B-FA4C-9CA0-BE40D83ED274}"/>
              </a:ext>
            </a:extLst>
          </p:cNvPr>
          <p:cNvGrpSpPr/>
          <p:nvPr/>
        </p:nvGrpSpPr>
        <p:grpSpPr>
          <a:xfrm>
            <a:off x="1422400" y="4330700"/>
            <a:ext cx="7167032" cy="1511300"/>
            <a:chOff x="1422400" y="4330700"/>
            <a:chExt cx="7167032" cy="1511300"/>
          </a:xfrm>
        </p:grpSpPr>
        <p:grpSp>
          <p:nvGrpSpPr>
            <p:cNvPr id="38" name="Group 42"/>
            <p:cNvGrpSpPr/>
            <p:nvPr/>
          </p:nvGrpSpPr>
          <p:grpSpPr>
            <a:xfrm>
              <a:off x="1422400" y="4419600"/>
              <a:ext cx="990600" cy="1422400"/>
              <a:chOff x="1422400" y="4419600"/>
              <a:chExt cx="990600" cy="1422400"/>
            </a:xfrm>
          </p:grpSpPr>
          <p:sp>
            <p:nvSpPr>
              <p:cNvPr id="16" name="Rectangle 7"/>
              <p:cNvSpPr>
                <a:spLocks noChangeArrowheads="1"/>
              </p:cNvSpPr>
              <p:nvPr/>
            </p:nvSpPr>
            <p:spPr bwMode="auto">
              <a:xfrm>
                <a:off x="1422400" y="4419600"/>
                <a:ext cx="990600" cy="1422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1435100" y="4432300"/>
                <a:ext cx="609600" cy="393700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2082800" y="4940300"/>
                <a:ext cx="101600" cy="469900"/>
              </a:xfrm>
              <a:prstGeom prst="rect">
                <a:avLst/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2184400" y="5626100"/>
                <a:ext cx="215900" cy="127000"/>
              </a:xfrm>
              <a:prstGeom prst="rect">
                <a:avLst/>
              </a:prstGeom>
              <a:solidFill>
                <a:srgbClr val="FF33CC"/>
              </a:solidFill>
              <a:ln w="3175" cap="flat" cmpd="sng" algn="ctr">
                <a:solidFill>
                  <a:srgbClr val="FF33CC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3026843" y="5029200"/>
              <a:ext cx="37938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~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3644900" y="4330700"/>
              <a:ext cx="4944532" cy="1511300"/>
              <a:chOff x="3644900" y="4330700"/>
              <a:chExt cx="4944532" cy="1511300"/>
            </a:xfrm>
          </p:grpSpPr>
          <p:sp>
            <p:nvSpPr>
              <p:cNvPr id="7" name="Rectangle 13"/>
              <p:cNvSpPr>
                <a:spLocks noChangeArrowheads="1"/>
              </p:cNvSpPr>
              <p:nvPr/>
            </p:nvSpPr>
            <p:spPr bwMode="auto">
              <a:xfrm>
                <a:off x="7416800" y="4419600"/>
                <a:ext cx="46038" cy="1422400"/>
              </a:xfrm>
              <a:prstGeom prst="rect">
                <a:avLst/>
              </a:prstGeom>
              <a:noFill/>
              <a:ln w="28575">
                <a:solidFill>
                  <a:srgbClr val="FF33CC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Rectangle 14"/>
              <p:cNvSpPr>
                <a:spLocks noChangeArrowheads="1"/>
              </p:cNvSpPr>
              <p:nvPr/>
            </p:nvSpPr>
            <p:spPr bwMode="auto">
              <a:xfrm>
                <a:off x="5600700" y="4419600"/>
                <a:ext cx="46038" cy="1422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Rectangle 15"/>
              <p:cNvSpPr>
                <a:spLocks noChangeArrowheads="1"/>
              </p:cNvSpPr>
              <p:nvPr/>
            </p:nvSpPr>
            <p:spPr bwMode="auto">
              <a:xfrm>
                <a:off x="3657600" y="4419600"/>
                <a:ext cx="46038" cy="1422400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10"/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10"/>
              <p:cNvSpPr>
                <a:spLocks noChangeArrowheads="1"/>
              </p:cNvSpPr>
              <p:nvPr/>
            </p:nvSpPr>
            <p:spPr bwMode="auto">
              <a:xfrm>
                <a:off x="5816600" y="4356100"/>
                <a:ext cx="965200" cy="457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10"/>
              <p:cNvSpPr>
                <a:spLocks noChangeArrowheads="1"/>
              </p:cNvSpPr>
              <p:nvPr/>
            </p:nvSpPr>
            <p:spPr bwMode="auto">
              <a:xfrm>
                <a:off x="7607300" y="4330700"/>
                <a:ext cx="977900" cy="50800"/>
              </a:xfrm>
              <a:prstGeom prst="rect">
                <a:avLst/>
              </a:prstGeom>
              <a:noFill/>
              <a:ln w="28575">
                <a:solidFill>
                  <a:srgbClr val="FF33CC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3644900" y="4419600"/>
                <a:ext cx="76200" cy="393700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6375400" y="4347633"/>
                <a:ext cx="101600" cy="46567"/>
              </a:xfrm>
              <a:prstGeom prst="rect">
                <a:avLst/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5592232" y="4889500"/>
                <a:ext cx="71967" cy="469900"/>
              </a:xfrm>
              <a:prstGeom prst="rect">
                <a:avLst/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7416800" y="5638800"/>
                <a:ext cx="50800" cy="114300"/>
              </a:xfrm>
              <a:prstGeom prst="rect">
                <a:avLst/>
              </a:prstGeom>
              <a:solidFill>
                <a:srgbClr val="FF33CC"/>
              </a:solidFill>
              <a:ln w="3175" cap="flat" cmpd="sng" algn="ctr">
                <a:solidFill>
                  <a:srgbClr val="FF33CC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8369300" y="4330700"/>
                <a:ext cx="220132" cy="45719"/>
              </a:xfrm>
              <a:prstGeom prst="rect">
                <a:avLst/>
              </a:prstGeom>
              <a:solidFill>
                <a:srgbClr val="FF33CC"/>
              </a:solidFill>
              <a:ln w="3175" cap="flat" cmpd="sng" algn="ctr">
                <a:solidFill>
                  <a:srgbClr val="FF33CC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5054610" y="4986867"/>
                <a:ext cx="37938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925732" y="4986864"/>
                <a:ext cx="37938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</p:grpSp>
      </p:grpSp>
      <p:sp>
        <p:nvSpPr>
          <p:cNvPr id="36" name="Double Bracket 35"/>
          <p:cNvSpPr/>
          <p:nvPr/>
        </p:nvSpPr>
        <p:spPr bwMode="auto">
          <a:xfrm>
            <a:off x="84665" y="1439333"/>
            <a:ext cx="8890000" cy="5215467"/>
          </a:xfrm>
          <a:prstGeom prst="bracketPair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13" descr="twitter-logo_1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238" y="3289300"/>
            <a:ext cx="820738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E01676AD-7456-6C45-AC93-617B4E550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F94188B5-5E94-1A43-A998-68447FD4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Crush intro to SVD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(SVD) matrix factorization: finds blocks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10" name="Picture 12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7900" y="5918200"/>
            <a:ext cx="4064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6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150" y="6019800"/>
            <a:ext cx="3683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50" y="3816350"/>
            <a:ext cx="393700" cy="4191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rot="16200000" flipH="1">
            <a:off x="236538" y="5138738"/>
            <a:ext cx="1471612" cy="11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8" name="Straight Arrow Connector 19"/>
          <p:cNvCxnSpPr>
            <a:cxnSpLocks noChangeShapeType="1"/>
          </p:cNvCxnSpPr>
          <p:nvPr/>
        </p:nvCxnSpPr>
        <p:spPr bwMode="auto">
          <a:xfrm>
            <a:off x="1397000" y="4064000"/>
            <a:ext cx="1054100" cy="127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9" name="TextBox 20"/>
          <p:cNvSpPr txBox="1">
            <a:spLocks noChangeArrowheads="1"/>
          </p:cNvSpPr>
          <p:nvPr/>
        </p:nvSpPr>
        <p:spPr bwMode="auto">
          <a:xfrm>
            <a:off x="135485" y="4889500"/>
            <a:ext cx="814884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N </a:t>
            </a:r>
          </a:p>
          <a:p>
            <a:r>
              <a:rPr lang="en-US" dirty="0"/>
              <a:t>fans</a:t>
            </a:r>
          </a:p>
        </p:txBody>
      </p:sp>
      <p:sp>
        <p:nvSpPr>
          <p:cNvPr id="20" name="TextBox 21"/>
          <p:cNvSpPr txBox="1">
            <a:spLocks noChangeArrowheads="1"/>
          </p:cNvSpPr>
          <p:nvPr/>
        </p:nvSpPr>
        <p:spPr bwMode="auto">
          <a:xfrm>
            <a:off x="1580928" y="3162300"/>
            <a:ext cx="87040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M</a:t>
            </a:r>
          </a:p>
          <a:p>
            <a:r>
              <a:rPr lang="en-US" dirty="0"/>
              <a:t>idols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1422400" y="4419600"/>
            <a:ext cx="990600" cy="1422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904657" y="2904067"/>
            <a:ext cx="217316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00"/>
                </a:solidFill>
              </a:rPr>
              <a:t>‘music lovers’</a:t>
            </a:r>
          </a:p>
          <a:p>
            <a:r>
              <a:rPr lang="en-US" dirty="0">
                <a:solidFill>
                  <a:srgbClr val="006600"/>
                </a:solidFill>
              </a:rPr>
              <a:t>‘singers’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46674" y="2929467"/>
            <a:ext cx="221240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‘sports lovers’</a:t>
            </a:r>
          </a:p>
          <a:p>
            <a:r>
              <a:rPr lang="en-US" dirty="0"/>
              <a:t>‘athletes’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40163" y="2912537"/>
            <a:ext cx="17845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‘citizens’</a:t>
            </a:r>
          </a:p>
          <a:p>
            <a:r>
              <a:rPr lang="en-US" dirty="0">
                <a:solidFill>
                  <a:srgbClr val="FF33CC"/>
                </a:solidFill>
              </a:rPr>
              <a:t>‘politicians’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26843" y="5029200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</a:t>
            </a:r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7416800" y="4419600"/>
            <a:ext cx="46038" cy="14224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5600700" y="4419600"/>
            <a:ext cx="46038" cy="14224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3657600" y="4419600"/>
            <a:ext cx="46038" cy="1422400"/>
          </a:xfrm>
          <a:prstGeom prst="rect">
            <a:avLst/>
          </a:prstGeom>
          <a:noFill/>
          <a:ln w="28575">
            <a:solidFill>
              <a:srgbClr val="008000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3873500" y="4356100"/>
            <a:ext cx="977900" cy="45719"/>
          </a:xfrm>
          <a:prstGeom prst="rect">
            <a:avLst/>
          </a:prstGeom>
          <a:noFill/>
          <a:ln w="28575">
            <a:solidFill>
              <a:srgbClr val="008000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5816600" y="4356100"/>
            <a:ext cx="965200" cy="4571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7607300" y="4330700"/>
            <a:ext cx="977900" cy="508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054610" y="4986867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25732" y="4986864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6" name="Double Bracket 35"/>
          <p:cNvSpPr/>
          <p:nvPr/>
        </p:nvSpPr>
        <p:spPr bwMode="auto">
          <a:xfrm>
            <a:off x="84665" y="1439333"/>
            <a:ext cx="8890000" cy="5215467"/>
          </a:xfrm>
          <a:prstGeom prst="bracketPair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13" descr="twitter-logo_1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238" y="3289300"/>
            <a:ext cx="820738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/>
          <p:cNvSpPr txBox="1"/>
          <p:nvPr/>
        </p:nvSpPr>
        <p:spPr>
          <a:xfrm>
            <a:off x="2396837" y="1983771"/>
            <a:ext cx="3369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Even if shuffled!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445461" y="4453464"/>
            <a:ext cx="522620" cy="85487"/>
            <a:chOff x="1445461" y="4453464"/>
            <a:chExt cx="522620" cy="85487"/>
          </a:xfrm>
        </p:grpSpPr>
        <p:sp>
          <p:nvSpPr>
            <p:cNvPr id="39" name="Rectangle 38"/>
            <p:cNvSpPr/>
            <p:nvPr/>
          </p:nvSpPr>
          <p:spPr bwMode="auto">
            <a:xfrm>
              <a:off x="1445461" y="4455582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1676616" y="4455582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1910709" y="4453464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450215" y="4680766"/>
            <a:ext cx="522620" cy="85487"/>
            <a:chOff x="1445461" y="4453464"/>
            <a:chExt cx="522620" cy="85487"/>
          </a:xfrm>
        </p:grpSpPr>
        <p:sp>
          <p:nvSpPr>
            <p:cNvPr id="50" name="Rectangle 49"/>
            <p:cNvSpPr/>
            <p:nvPr/>
          </p:nvSpPr>
          <p:spPr bwMode="auto">
            <a:xfrm>
              <a:off x="1445461" y="4455582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1676616" y="4455582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1910709" y="4453464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445461" y="4944120"/>
            <a:ext cx="522620" cy="85487"/>
            <a:chOff x="1445461" y="4453464"/>
            <a:chExt cx="522620" cy="85487"/>
          </a:xfrm>
        </p:grpSpPr>
        <p:sp>
          <p:nvSpPr>
            <p:cNvPr id="54" name="Rectangle 53"/>
            <p:cNvSpPr/>
            <p:nvPr/>
          </p:nvSpPr>
          <p:spPr bwMode="auto">
            <a:xfrm>
              <a:off x="1445461" y="4455582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1676616" y="4455582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1910709" y="4453464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885240" y="4327422"/>
            <a:ext cx="522620" cy="85487"/>
            <a:chOff x="1445461" y="4453464"/>
            <a:chExt cx="522620" cy="85487"/>
          </a:xfrm>
        </p:grpSpPr>
        <p:sp>
          <p:nvSpPr>
            <p:cNvPr id="58" name="Rectangle 57"/>
            <p:cNvSpPr/>
            <p:nvPr/>
          </p:nvSpPr>
          <p:spPr bwMode="auto">
            <a:xfrm>
              <a:off x="1445461" y="4455582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1676616" y="4455582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1910709" y="4453464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445461" y="5436563"/>
            <a:ext cx="522620" cy="85487"/>
            <a:chOff x="1445461" y="4453464"/>
            <a:chExt cx="522620" cy="85487"/>
          </a:xfrm>
        </p:grpSpPr>
        <p:sp>
          <p:nvSpPr>
            <p:cNvPr id="62" name="Rectangle 61"/>
            <p:cNvSpPr/>
            <p:nvPr/>
          </p:nvSpPr>
          <p:spPr bwMode="auto">
            <a:xfrm>
              <a:off x="1445461" y="4455582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1676616" y="4455582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1910709" y="4453464"/>
              <a:ext cx="57372" cy="83369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 bwMode="auto">
          <a:xfrm>
            <a:off x="3646266" y="5436562"/>
            <a:ext cx="57372" cy="83369"/>
          </a:xfrm>
          <a:prstGeom prst="rect">
            <a:avLst/>
          </a:prstGeom>
          <a:solidFill>
            <a:srgbClr val="00B050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 bwMode="auto">
          <a:xfrm>
            <a:off x="3650102" y="4944120"/>
            <a:ext cx="57372" cy="83369"/>
          </a:xfrm>
          <a:prstGeom prst="rect">
            <a:avLst/>
          </a:prstGeom>
          <a:solidFill>
            <a:srgbClr val="00B050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 bwMode="auto">
          <a:xfrm>
            <a:off x="3654997" y="4689106"/>
            <a:ext cx="57372" cy="83369"/>
          </a:xfrm>
          <a:prstGeom prst="rect">
            <a:avLst/>
          </a:prstGeom>
          <a:solidFill>
            <a:srgbClr val="00B050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 bwMode="auto">
          <a:xfrm>
            <a:off x="3640139" y="4453777"/>
            <a:ext cx="57372" cy="83369"/>
          </a:xfrm>
          <a:prstGeom prst="rect">
            <a:avLst/>
          </a:prstGeom>
          <a:solidFill>
            <a:srgbClr val="00B050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 bwMode="auto">
          <a:xfrm>
            <a:off x="2590800" y="4495148"/>
            <a:ext cx="9271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70" name="Straight Connector 69"/>
          <p:cNvCxnSpPr/>
          <p:nvPr/>
        </p:nvCxnSpPr>
        <p:spPr bwMode="auto">
          <a:xfrm>
            <a:off x="2590800" y="4730790"/>
            <a:ext cx="9271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>
            <a:off x="2590800" y="4985804"/>
            <a:ext cx="9271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 bwMode="auto">
          <a:xfrm>
            <a:off x="2590800" y="5486060"/>
            <a:ext cx="9271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46543057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1B63-17AC-0C4B-8087-3EAD7FD4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-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D0C48-352C-334A-91B2-44F3A8D1C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Hidden/latent variable detection</a:t>
            </a:r>
          </a:p>
          <a:p>
            <a:r>
              <a:rPr lang="en-US" dirty="0"/>
              <a:t>Block detection</a:t>
            </a:r>
          </a:p>
          <a:p>
            <a:r>
              <a:rPr lang="en-US" dirty="0"/>
              <a:t>Dimensionality reduction</a:t>
            </a:r>
          </a:p>
          <a:p>
            <a:r>
              <a:rPr lang="en-US" dirty="0"/>
              <a:t>embedding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477CA-AE6C-8848-8086-8BDE01C1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0AD52-856C-4E45-A009-5FE138D6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CB0F4E-8EC9-B347-AD11-ABD293664DF6}"/>
              </a:ext>
            </a:extLst>
          </p:cNvPr>
          <p:cNvSpPr txBox="1"/>
          <p:nvPr/>
        </p:nvSpPr>
        <p:spPr>
          <a:xfrm>
            <a:off x="451287" y="144303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9051"/>
                </a:solidFill>
              </a:rPr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18618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4DF38-A663-2C48-9A26-A2BCE4E4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 – 5 blocks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A6E379E-CCD0-DC4C-B8C6-1A76BEE06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864" y="2411732"/>
            <a:ext cx="3092449" cy="2319337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DCF6B-4200-A244-861A-60BE327E6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B46EA-3993-3D48-8263-F7C153F10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7787AC-BDAE-EC4B-B320-652E49477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94" r="19967" b="1258"/>
          <a:stretch/>
        </p:blipFill>
        <p:spPr>
          <a:xfrm>
            <a:off x="4481512" y="2183604"/>
            <a:ext cx="2071688" cy="28027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5CAE5-5AFE-2A48-922A-0BEE8E1EA450}"/>
              </a:ext>
            </a:extLst>
          </p:cNvPr>
          <p:cNvSpPr txBox="1"/>
          <p:nvPr/>
        </p:nvSpPr>
        <p:spPr>
          <a:xfrm>
            <a:off x="5473448" y="5429250"/>
            <a:ext cx="5116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</a:t>
            </a:r>
            <a:r>
              <a:rPr lang="en-US" b="1" baseline="-250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98B76-9CFF-224E-8472-F71CBF36D44D}"/>
              </a:ext>
            </a:extLst>
          </p:cNvPr>
          <p:cNvSpPr txBox="1"/>
          <p:nvPr/>
        </p:nvSpPr>
        <p:spPr>
          <a:xfrm>
            <a:off x="3968497" y="3279456"/>
            <a:ext cx="5116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</a:t>
            </a:r>
            <a:r>
              <a:rPr lang="en-US" b="1" baseline="-250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F9DAE-0A32-C04E-86CC-8A620DABE612}"/>
              </a:ext>
            </a:extLst>
          </p:cNvPr>
          <p:cNvSpPr txBox="1"/>
          <p:nvPr/>
        </p:nvSpPr>
        <p:spPr>
          <a:xfrm>
            <a:off x="0" y="1837612"/>
            <a:ext cx="18710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‘customers’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8EBC91-1011-C042-AF78-7D27F91B0101}"/>
              </a:ext>
            </a:extLst>
          </p:cNvPr>
          <p:cNvSpPr txBox="1"/>
          <p:nvPr/>
        </p:nvSpPr>
        <p:spPr>
          <a:xfrm>
            <a:off x="935513" y="5061109"/>
            <a:ext cx="22990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‘IP-addresses’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38463D-5BF9-C145-B68C-FAB3C8992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87" r="22352"/>
          <a:stretch/>
        </p:blipFill>
        <p:spPr>
          <a:xfrm>
            <a:off x="6915149" y="2183604"/>
            <a:ext cx="1971675" cy="28027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5B0C47-3FEF-E34A-8427-65690B2E77AF}"/>
              </a:ext>
            </a:extLst>
          </p:cNvPr>
          <p:cNvSpPr txBox="1"/>
          <p:nvPr/>
        </p:nvSpPr>
        <p:spPr>
          <a:xfrm>
            <a:off x="6412287" y="3279456"/>
            <a:ext cx="4940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</a:t>
            </a:r>
            <a:r>
              <a:rPr lang="en-US" b="1" baseline="-2500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060149-DAA8-BF40-8AF3-7ECAF032A66B}"/>
              </a:ext>
            </a:extLst>
          </p:cNvPr>
          <p:cNvSpPr txBox="1"/>
          <p:nvPr/>
        </p:nvSpPr>
        <p:spPr>
          <a:xfrm>
            <a:off x="7653963" y="5429250"/>
            <a:ext cx="4940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</a:t>
            </a:r>
            <a:r>
              <a:rPr lang="en-US" b="1" baseline="-25000" dirty="0"/>
              <a:t>0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BDE666-987E-D544-B218-801AFA2051CC}"/>
              </a:ext>
            </a:extLst>
          </p:cNvPr>
          <p:cNvCxnSpPr/>
          <p:nvPr/>
        </p:nvCxnSpPr>
        <p:spPr bwMode="auto">
          <a:xfrm>
            <a:off x="3968497" y="2083833"/>
            <a:ext cx="0" cy="359163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CE5414-3F7A-C14C-9258-1F44BF5ADE25}"/>
              </a:ext>
            </a:extLst>
          </p:cNvPr>
          <p:cNvCxnSpPr/>
          <p:nvPr/>
        </p:nvCxnSpPr>
        <p:spPr bwMode="auto">
          <a:xfrm>
            <a:off x="6432671" y="2093358"/>
            <a:ext cx="0" cy="359163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ADAE3AC-A0F5-A748-B7C6-8B317CE22B88}"/>
              </a:ext>
            </a:extLst>
          </p:cNvPr>
          <p:cNvGrpSpPr/>
          <p:nvPr/>
        </p:nvGrpSpPr>
        <p:grpSpPr>
          <a:xfrm>
            <a:off x="6553200" y="1039166"/>
            <a:ext cx="2103120" cy="1042640"/>
            <a:chOff x="6553200" y="1039166"/>
            <a:chExt cx="2103120" cy="104264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34D2875-86D0-AF4D-9E45-A94F4A0147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53200" y="1410090"/>
              <a:ext cx="2103120" cy="443475"/>
              <a:chOff x="1422400" y="4330700"/>
              <a:chExt cx="7167032" cy="1511300"/>
            </a:xfrm>
          </p:grpSpPr>
          <p:grpSp>
            <p:nvGrpSpPr>
              <p:cNvPr id="35" name="Group 42">
                <a:extLst>
                  <a:ext uri="{FF2B5EF4-FFF2-40B4-BE49-F238E27FC236}">
                    <a16:creationId xmlns:a16="http://schemas.microsoft.com/office/drawing/2014/main" id="{40B8CE82-2D2C-904E-9477-57F58426F150}"/>
                  </a:ext>
                </a:extLst>
              </p:cNvPr>
              <p:cNvGrpSpPr/>
              <p:nvPr/>
            </p:nvGrpSpPr>
            <p:grpSpPr>
              <a:xfrm>
                <a:off x="1422400" y="4419600"/>
                <a:ext cx="990600" cy="1422400"/>
                <a:chOff x="1422400" y="4419600"/>
                <a:chExt cx="990600" cy="1422400"/>
              </a:xfrm>
            </p:grpSpPr>
            <p:sp>
              <p:nvSpPr>
                <p:cNvPr id="52" name="Rectangle 7">
                  <a:extLst>
                    <a:ext uri="{FF2B5EF4-FFF2-40B4-BE49-F238E27FC236}">
                      <a16:creationId xmlns:a16="http://schemas.microsoft.com/office/drawing/2014/main" id="{3D928D54-D93D-A648-9B39-B29DAA8F46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2400" y="4419600"/>
                  <a:ext cx="990600" cy="14224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9A306128-BFB3-9F43-AEC6-74599E71B22E}"/>
                    </a:ext>
                  </a:extLst>
                </p:cNvPr>
                <p:cNvSpPr/>
                <p:nvPr/>
              </p:nvSpPr>
              <p:spPr bwMode="auto">
                <a:xfrm>
                  <a:off x="1435100" y="4432300"/>
                  <a:ext cx="609600" cy="393700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AABA7BC-C5EA-6644-98A9-E501941BA8E5}"/>
                    </a:ext>
                  </a:extLst>
                </p:cNvPr>
                <p:cNvSpPr/>
                <p:nvPr/>
              </p:nvSpPr>
              <p:spPr bwMode="auto">
                <a:xfrm>
                  <a:off x="2082800" y="4940300"/>
                  <a:ext cx="101600" cy="469900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4AA29F86-31DB-6943-B118-C8D55C7E62EB}"/>
                    </a:ext>
                  </a:extLst>
                </p:cNvPr>
                <p:cNvSpPr/>
                <p:nvPr/>
              </p:nvSpPr>
              <p:spPr bwMode="auto">
                <a:xfrm>
                  <a:off x="2184400" y="5626100"/>
                  <a:ext cx="215900" cy="127000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7F7B1E0-E36A-6847-80CD-7BA76F2B65B9}"/>
                  </a:ext>
                </a:extLst>
              </p:cNvPr>
              <p:cNvGrpSpPr/>
              <p:nvPr/>
            </p:nvGrpSpPr>
            <p:grpSpPr>
              <a:xfrm>
                <a:off x="3644900" y="4330700"/>
                <a:ext cx="4944532" cy="1511300"/>
                <a:chOff x="3644900" y="4330700"/>
                <a:chExt cx="4944532" cy="1511300"/>
              </a:xfrm>
            </p:grpSpPr>
            <p:sp>
              <p:nvSpPr>
                <p:cNvPr id="38" name="Rectangle 13">
                  <a:extLst>
                    <a:ext uri="{FF2B5EF4-FFF2-40B4-BE49-F238E27FC236}">
                      <a16:creationId xmlns:a16="http://schemas.microsoft.com/office/drawing/2014/main" id="{EE55EE9C-3AF5-0A45-860B-6CBAC22234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168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rgbClr val="FF33CC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Rectangle 14">
                  <a:extLst>
                    <a:ext uri="{FF2B5EF4-FFF2-40B4-BE49-F238E27FC236}">
                      <a16:creationId xmlns:a16="http://schemas.microsoft.com/office/drawing/2014/main" id="{179CC421-4211-2043-A168-F10EEEBF93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07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Rectangle 15">
                  <a:extLst>
                    <a:ext uri="{FF2B5EF4-FFF2-40B4-BE49-F238E27FC236}">
                      <a16:creationId xmlns:a16="http://schemas.microsoft.com/office/drawing/2014/main" id="{C71FB11F-3B5D-0E4C-BE1F-68A6C17F95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76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rgbClr val="008000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Rectangle 10">
                  <a:extLst>
                    <a:ext uri="{FF2B5EF4-FFF2-40B4-BE49-F238E27FC236}">
                      <a16:creationId xmlns:a16="http://schemas.microsoft.com/office/drawing/2014/main" id="{32A5DD1A-07F7-CF4C-ADEF-22F3DB5BFF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3500" y="4356100"/>
                  <a:ext cx="977900" cy="45719"/>
                </a:xfrm>
                <a:prstGeom prst="rect">
                  <a:avLst/>
                </a:prstGeom>
                <a:noFill/>
                <a:ln w="28575">
                  <a:solidFill>
                    <a:srgbClr val="008000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Rectangle 10">
                  <a:extLst>
                    <a:ext uri="{FF2B5EF4-FFF2-40B4-BE49-F238E27FC236}">
                      <a16:creationId xmlns:a16="http://schemas.microsoft.com/office/drawing/2014/main" id="{6549ACB2-A17E-CD40-AB6A-710FF68B4E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16600" y="4356100"/>
                  <a:ext cx="965200" cy="45719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Rectangle 10">
                  <a:extLst>
                    <a:ext uri="{FF2B5EF4-FFF2-40B4-BE49-F238E27FC236}">
                      <a16:creationId xmlns:a16="http://schemas.microsoft.com/office/drawing/2014/main" id="{5BB98848-FFC1-2D44-B572-A81B159D28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07300" y="4330700"/>
                  <a:ext cx="977900" cy="50800"/>
                </a:xfrm>
                <a:prstGeom prst="rect">
                  <a:avLst/>
                </a:prstGeom>
                <a:noFill/>
                <a:ln w="28575">
                  <a:solidFill>
                    <a:srgbClr val="FF33CC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205E719-8F3A-DA47-AF9F-F24DCA9CC3DE}"/>
                    </a:ext>
                  </a:extLst>
                </p:cNvPr>
                <p:cNvSpPr/>
                <p:nvPr/>
              </p:nvSpPr>
              <p:spPr bwMode="auto">
                <a:xfrm>
                  <a:off x="3644900" y="4419600"/>
                  <a:ext cx="76200" cy="393700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8C33D58B-58C5-A045-AEBC-515354F1223A}"/>
                    </a:ext>
                  </a:extLst>
                </p:cNvPr>
                <p:cNvSpPr/>
                <p:nvPr/>
              </p:nvSpPr>
              <p:spPr bwMode="auto">
                <a:xfrm>
                  <a:off x="3873500" y="4361180"/>
                  <a:ext cx="584200" cy="45719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8F50F14C-FC4B-064A-8BDE-404AD16E64EC}"/>
                    </a:ext>
                  </a:extLst>
                </p:cNvPr>
                <p:cNvSpPr/>
                <p:nvPr/>
              </p:nvSpPr>
              <p:spPr bwMode="auto">
                <a:xfrm>
                  <a:off x="6375400" y="4347633"/>
                  <a:ext cx="101600" cy="46567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645A9536-3896-0945-9989-2A5ADCED3C41}"/>
                    </a:ext>
                  </a:extLst>
                </p:cNvPr>
                <p:cNvSpPr/>
                <p:nvPr/>
              </p:nvSpPr>
              <p:spPr bwMode="auto">
                <a:xfrm>
                  <a:off x="5592232" y="4889500"/>
                  <a:ext cx="71967" cy="469900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9BD387F-B764-5F4D-B3D5-BA7CE951F828}"/>
                    </a:ext>
                  </a:extLst>
                </p:cNvPr>
                <p:cNvSpPr/>
                <p:nvPr/>
              </p:nvSpPr>
              <p:spPr bwMode="auto">
                <a:xfrm>
                  <a:off x="7416800" y="5638800"/>
                  <a:ext cx="50800" cy="114300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F0CDE08-44CD-C644-91B9-18850CCE1CA8}"/>
                    </a:ext>
                  </a:extLst>
                </p:cNvPr>
                <p:cNvSpPr/>
                <p:nvPr/>
              </p:nvSpPr>
              <p:spPr bwMode="auto">
                <a:xfrm>
                  <a:off x="8369300" y="4330700"/>
                  <a:ext cx="220132" cy="45719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92FE201-5AA2-BF43-AEB6-38D50663750A}"/>
                </a:ext>
              </a:extLst>
            </p:cNvPr>
            <p:cNvSpPr txBox="1"/>
            <p:nvPr/>
          </p:nvSpPr>
          <p:spPr>
            <a:xfrm>
              <a:off x="7085812" y="1774029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u</a:t>
              </a:r>
              <a:r>
                <a:rPr lang="en-US" sz="1400" b="1" baseline="-25000" dirty="0"/>
                <a:t>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F78BC3E-F9DA-5543-A632-6910F34616D2}"/>
                </a:ext>
              </a:extLst>
            </p:cNvPr>
            <p:cNvSpPr txBox="1"/>
            <p:nvPr/>
          </p:nvSpPr>
          <p:spPr>
            <a:xfrm>
              <a:off x="7673059" y="1768048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u</a:t>
              </a:r>
              <a:r>
                <a:rPr lang="en-US" sz="1400" b="1" baseline="-25000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D4633BE-2B8A-814C-8F3B-2A6ED0A9E6C7}"/>
                </a:ext>
              </a:extLst>
            </p:cNvPr>
            <p:cNvSpPr txBox="1"/>
            <p:nvPr/>
          </p:nvSpPr>
          <p:spPr>
            <a:xfrm>
              <a:off x="7302585" y="1039910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</a:t>
              </a:r>
              <a:r>
                <a:rPr lang="en-US" sz="1400" b="1" baseline="-25000" dirty="0"/>
                <a:t>0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78E1DF1-BE95-9B42-8C64-C74A641DD850}"/>
                </a:ext>
              </a:extLst>
            </p:cNvPr>
            <p:cNvSpPr txBox="1"/>
            <p:nvPr/>
          </p:nvSpPr>
          <p:spPr>
            <a:xfrm>
              <a:off x="7808577" y="1039166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</a:t>
              </a:r>
              <a:r>
                <a:rPr lang="en-US" sz="1400" b="1" baseline="-25000" dirty="0"/>
                <a:t>1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07EC9C3-98FD-FA42-86BC-EA3370201B7D}"/>
              </a:ext>
            </a:extLst>
          </p:cNvPr>
          <p:cNvSpPr txBox="1"/>
          <p:nvPr/>
        </p:nvSpPr>
        <p:spPr>
          <a:xfrm>
            <a:off x="5345518" y="5857774"/>
            <a:ext cx="2302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tx2"/>
                </a:solidFill>
              </a:rPr>
              <a:t>EigenPlots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44565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4DF38-A663-2C48-9A26-A2BCE4E4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 – 5 blocks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A6E379E-CCD0-DC4C-B8C6-1A76BEE06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864" y="2411732"/>
            <a:ext cx="3092449" cy="2319337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DCF6B-4200-A244-861A-60BE327E6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B46EA-3993-3D48-8263-F7C153F10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7787AC-BDAE-EC4B-B320-652E49477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94" r="19967" b="1258"/>
          <a:stretch/>
        </p:blipFill>
        <p:spPr>
          <a:xfrm>
            <a:off x="4481512" y="2183604"/>
            <a:ext cx="2071688" cy="28027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5CAE5-5AFE-2A48-922A-0BEE8E1EA450}"/>
              </a:ext>
            </a:extLst>
          </p:cNvPr>
          <p:cNvSpPr txBox="1"/>
          <p:nvPr/>
        </p:nvSpPr>
        <p:spPr>
          <a:xfrm>
            <a:off x="5473448" y="5429250"/>
            <a:ext cx="5116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</a:t>
            </a:r>
            <a:r>
              <a:rPr lang="en-US" b="1" baseline="-250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98B76-9CFF-224E-8472-F71CBF36D44D}"/>
              </a:ext>
            </a:extLst>
          </p:cNvPr>
          <p:cNvSpPr txBox="1"/>
          <p:nvPr/>
        </p:nvSpPr>
        <p:spPr>
          <a:xfrm>
            <a:off x="3968497" y="3279456"/>
            <a:ext cx="5116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</a:t>
            </a:r>
            <a:r>
              <a:rPr lang="en-US" b="1" baseline="-250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F9DAE-0A32-C04E-86CC-8A620DABE612}"/>
              </a:ext>
            </a:extLst>
          </p:cNvPr>
          <p:cNvSpPr txBox="1"/>
          <p:nvPr/>
        </p:nvSpPr>
        <p:spPr>
          <a:xfrm>
            <a:off x="0" y="1837612"/>
            <a:ext cx="18710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‘customers’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8EBC91-1011-C042-AF78-7D27F91B0101}"/>
              </a:ext>
            </a:extLst>
          </p:cNvPr>
          <p:cNvSpPr txBox="1"/>
          <p:nvPr/>
        </p:nvSpPr>
        <p:spPr>
          <a:xfrm>
            <a:off x="935513" y="5061109"/>
            <a:ext cx="22990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‘IP-addresses’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38463D-5BF9-C145-B68C-FAB3C8992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87" r="22352"/>
          <a:stretch/>
        </p:blipFill>
        <p:spPr>
          <a:xfrm>
            <a:off x="6915149" y="2183604"/>
            <a:ext cx="1971675" cy="28027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5B0C47-3FEF-E34A-8427-65690B2E77AF}"/>
              </a:ext>
            </a:extLst>
          </p:cNvPr>
          <p:cNvSpPr txBox="1"/>
          <p:nvPr/>
        </p:nvSpPr>
        <p:spPr>
          <a:xfrm>
            <a:off x="6412287" y="3279456"/>
            <a:ext cx="4940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</a:t>
            </a:r>
            <a:r>
              <a:rPr lang="en-US" b="1" baseline="-2500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060149-DAA8-BF40-8AF3-7ECAF032A66B}"/>
              </a:ext>
            </a:extLst>
          </p:cNvPr>
          <p:cNvSpPr txBox="1"/>
          <p:nvPr/>
        </p:nvSpPr>
        <p:spPr>
          <a:xfrm>
            <a:off x="7653963" y="5429250"/>
            <a:ext cx="4940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</a:t>
            </a:r>
            <a:r>
              <a:rPr lang="en-US" b="1" baseline="-25000" dirty="0"/>
              <a:t>0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BDE666-987E-D544-B218-801AFA2051CC}"/>
              </a:ext>
            </a:extLst>
          </p:cNvPr>
          <p:cNvCxnSpPr/>
          <p:nvPr/>
        </p:nvCxnSpPr>
        <p:spPr bwMode="auto">
          <a:xfrm>
            <a:off x="3968497" y="2083833"/>
            <a:ext cx="0" cy="359163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CE5414-3F7A-C14C-9258-1F44BF5ADE25}"/>
              </a:ext>
            </a:extLst>
          </p:cNvPr>
          <p:cNvCxnSpPr/>
          <p:nvPr/>
        </p:nvCxnSpPr>
        <p:spPr bwMode="auto">
          <a:xfrm>
            <a:off x="6432671" y="2093358"/>
            <a:ext cx="0" cy="359163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ACD5E2-026B-8945-801E-680228A31C8F}"/>
              </a:ext>
            </a:extLst>
          </p:cNvPr>
          <p:cNvCxnSpPr>
            <a:cxnSpLocks/>
          </p:cNvCxnSpPr>
          <p:nvPr/>
        </p:nvCxnSpPr>
        <p:spPr bwMode="auto">
          <a:xfrm>
            <a:off x="285750" y="3889177"/>
            <a:ext cx="0" cy="417884"/>
          </a:xfrm>
          <a:prstGeom prst="line">
            <a:avLst/>
          </a:prstGeom>
          <a:solidFill>
            <a:schemeClr val="accent1"/>
          </a:solidFill>
          <a:ln w="60325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074F459-322F-EC4F-9E1E-548DE648BF1A}"/>
              </a:ext>
            </a:extLst>
          </p:cNvPr>
          <p:cNvSpPr/>
          <p:nvPr/>
        </p:nvSpPr>
        <p:spPr bwMode="auto">
          <a:xfrm>
            <a:off x="5291006" y="4349593"/>
            <a:ext cx="571500" cy="320992"/>
          </a:xfrm>
          <a:prstGeom prst="ellipse">
            <a:avLst/>
          </a:prstGeom>
          <a:noFill/>
          <a:ln w="4445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D3D8345-F57B-1B4E-8B3E-EB45E23B37A0}"/>
              </a:ext>
            </a:extLst>
          </p:cNvPr>
          <p:cNvCxnSpPr>
            <a:cxnSpLocks/>
          </p:cNvCxnSpPr>
          <p:nvPr/>
        </p:nvCxnSpPr>
        <p:spPr bwMode="auto">
          <a:xfrm flipH="1">
            <a:off x="2239224" y="4742380"/>
            <a:ext cx="308713" cy="0"/>
          </a:xfrm>
          <a:prstGeom prst="line">
            <a:avLst/>
          </a:prstGeom>
          <a:solidFill>
            <a:schemeClr val="accent1"/>
          </a:solidFill>
          <a:ln w="6032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308DD67-04E8-F74E-8757-158D8634D623}"/>
              </a:ext>
            </a:extLst>
          </p:cNvPr>
          <p:cNvCxnSpPr/>
          <p:nvPr/>
        </p:nvCxnSpPr>
        <p:spPr bwMode="auto">
          <a:xfrm>
            <a:off x="285750" y="3892860"/>
            <a:ext cx="2262187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dash"/>
            <a:round/>
            <a:headEnd type="none" w="sm" len="sm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D37B1F-DA31-D649-B072-CF95634EC467}"/>
              </a:ext>
            </a:extLst>
          </p:cNvPr>
          <p:cNvCxnSpPr/>
          <p:nvPr/>
        </p:nvCxnSpPr>
        <p:spPr bwMode="auto">
          <a:xfrm>
            <a:off x="328613" y="4307061"/>
            <a:ext cx="2262187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dash"/>
            <a:round/>
            <a:headEnd type="none" w="sm" len="sm"/>
            <a:tailEnd type="none" w="med" len="med"/>
          </a:ln>
          <a:effectLst/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B7909901-EF87-544A-9B27-4CDBB6C0A838}"/>
              </a:ext>
            </a:extLst>
          </p:cNvPr>
          <p:cNvSpPr/>
          <p:nvPr/>
        </p:nvSpPr>
        <p:spPr bwMode="auto">
          <a:xfrm>
            <a:off x="7813665" y="4316731"/>
            <a:ext cx="571500" cy="320992"/>
          </a:xfrm>
          <a:prstGeom prst="ellipse">
            <a:avLst/>
          </a:prstGeom>
          <a:noFill/>
          <a:ln w="44450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402BCA5-B50F-F04D-A760-89C22E8769E1}"/>
              </a:ext>
            </a:extLst>
          </p:cNvPr>
          <p:cNvGrpSpPr/>
          <p:nvPr/>
        </p:nvGrpSpPr>
        <p:grpSpPr>
          <a:xfrm>
            <a:off x="6553200" y="1039166"/>
            <a:ext cx="2103120" cy="1042640"/>
            <a:chOff x="6553200" y="1039166"/>
            <a:chExt cx="2103120" cy="10426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1D9DD71-18DC-B842-8B0B-B37080E138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53200" y="1410090"/>
              <a:ext cx="2103120" cy="443475"/>
              <a:chOff x="1422400" y="4330700"/>
              <a:chExt cx="7167032" cy="1511300"/>
            </a:xfrm>
          </p:grpSpPr>
          <p:grpSp>
            <p:nvGrpSpPr>
              <p:cNvPr id="35" name="Group 42">
                <a:extLst>
                  <a:ext uri="{FF2B5EF4-FFF2-40B4-BE49-F238E27FC236}">
                    <a16:creationId xmlns:a16="http://schemas.microsoft.com/office/drawing/2014/main" id="{171ADB5E-6901-1C4B-BAAD-D5836CB99A35}"/>
                  </a:ext>
                </a:extLst>
              </p:cNvPr>
              <p:cNvGrpSpPr/>
              <p:nvPr/>
            </p:nvGrpSpPr>
            <p:grpSpPr>
              <a:xfrm>
                <a:off x="1422400" y="4419600"/>
                <a:ext cx="990600" cy="1422400"/>
                <a:chOff x="1422400" y="4419600"/>
                <a:chExt cx="990600" cy="1422400"/>
              </a:xfrm>
            </p:grpSpPr>
            <p:sp>
              <p:nvSpPr>
                <p:cNvPr id="49" name="Rectangle 7">
                  <a:extLst>
                    <a:ext uri="{FF2B5EF4-FFF2-40B4-BE49-F238E27FC236}">
                      <a16:creationId xmlns:a16="http://schemas.microsoft.com/office/drawing/2014/main" id="{2BD76AD3-72CA-C342-ACE5-C98ECDED70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2400" y="4419600"/>
                  <a:ext cx="990600" cy="14224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2F1F43A8-5793-744A-9142-85F4ED68989D}"/>
                    </a:ext>
                  </a:extLst>
                </p:cNvPr>
                <p:cNvSpPr/>
                <p:nvPr/>
              </p:nvSpPr>
              <p:spPr bwMode="auto">
                <a:xfrm>
                  <a:off x="1435100" y="4432300"/>
                  <a:ext cx="609600" cy="393700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49E8DC3E-DE4D-AE4F-A30E-1094F8CD6DE2}"/>
                    </a:ext>
                  </a:extLst>
                </p:cNvPr>
                <p:cNvSpPr/>
                <p:nvPr/>
              </p:nvSpPr>
              <p:spPr bwMode="auto">
                <a:xfrm>
                  <a:off x="2082800" y="4940300"/>
                  <a:ext cx="101600" cy="469900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6554C9A3-6DAF-2943-B5F4-E9D772DA5830}"/>
                    </a:ext>
                  </a:extLst>
                </p:cNvPr>
                <p:cNvSpPr/>
                <p:nvPr/>
              </p:nvSpPr>
              <p:spPr bwMode="auto">
                <a:xfrm>
                  <a:off x="2184400" y="5626100"/>
                  <a:ext cx="215900" cy="127000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AA8563B-0DFA-2F4B-B837-F20A9110E62F}"/>
                  </a:ext>
                </a:extLst>
              </p:cNvPr>
              <p:cNvGrpSpPr/>
              <p:nvPr/>
            </p:nvGrpSpPr>
            <p:grpSpPr>
              <a:xfrm>
                <a:off x="3644900" y="4330700"/>
                <a:ext cx="4944532" cy="1511300"/>
                <a:chOff x="3644900" y="4330700"/>
                <a:chExt cx="4944532" cy="1511300"/>
              </a:xfrm>
            </p:grpSpPr>
            <p:sp>
              <p:nvSpPr>
                <p:cNvPr id="37" name="Rectangle 13">
                  <a:extLst>
                    <a:ext uri="{FF2B5EF4-FFF2-40B4-BE49-F238E27FC236}">
                      <a16:creationId xmlns:a16="http://schemas.microsoft.com/office/drawing/2014/main" id="{F88518F5-2E42-3442-9501-E8CA5A58AD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168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rgbClr val="FF33CC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Rectangle 14">
                  <a:extLst>
                    <a:ext uri="{FF2B5EF4-FFF2-40B4-BE49-F238E27FC236}">
                      <a16:creationId xmlns:a16="http://schemas.microsoft.com/office/drawing/2014/main" id="{A6CF7664-A067-BB45-A53A-1A0E724506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007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Rectangle 15">
                  <a:extLst>
                    <a:ext uri="{FF2B5EF4-FFF2-40B4-BE49-F238E27FC236}">
                      <a16:creationId xmlns:a16="http://schemas.microsoft.com/office/drawing/2014/main" id="{D8A9223C-C7D2-B243-8C23-C8B647BFD3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7600" y="4419600"/>
                  <a:ext cx="46038" cy="1422400"/>
                </a:xfrm>
                <a:prstGeom prst="rect">
                  <a:avLst/>
                </a:prstGeom>
                <a:noFill/>
                <a:ln w="28575">
                  <a:solidFill>
                    <a:srgbClr val="008000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Rectangle 10">
                  <a:extLst>
                    <a:ext uri="{FF2B5EF4-FFF2-40B4-BE49-F238E27FC236}">
                      <a16:creationId xmlns:a16="http://schemas.microsoft.com/office/drawing/2014/main" id="{22788DB0-3A3D-D342-82F9-90AB4B47B0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3500" y="4356100"/>
                  <a:ext cx="977900" cy="45719"/>
                </a:xfrm>
                <a:prstGeom prst="rect">
                  <a:avLst/>
                </a:prstGeom>
                <a:noFill/>
                <a:ln w="28575">
                  <a:solidFill>
                    <a:srgbClr val="008000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Rectangle 10">
                  <a:extLst>
                    <a:ext uri="{FF2B5EF4-FFF2-40B4-BE49-F238E27FC236}">
                      <a16:creationId xmlns:a16="http://schemas.microsoft.com/office/drawing/2014/main" id="{7E5488DC-A933-494C-8296-BF45CFC36F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16600" y="4356100"/>
                  <a:ext cx="965200" cy="45719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Rectangle 10">
                  <a:extLst>
                    <a:ext uri="{FF2B5EF4-FFF2-40B4-BE49-F238E27FC236}">
                      <a16:creationId xmlns:a16="http://schemas.microsoft.com/office/drawing/2014/main" id="{3EF85ACC-6824-394B-88D3-9EDD88C28A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07300" y="4330700"/>
                  <a:ext cx="977900" cy="50800"/>
                </a:xfrm>
                <a:prstGeom prst="rect">
                  <a:avLst/>
                </a:prstGeom>
                <a:noFill/>
                <a:ln w="28575">
                  <a:solidFill>
                    <a:srgbClr val="FF33CC"/>
                  </a:solidFill>
                  <a:prstDash val="sysDot"/>
                  <a:round/>
                  <a:headEnd type="none" w="sm" len="sm"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496A38CF-9B67-AF45-BF83-E52159AFA91A}"/>
                    </a:ext>
                  </a:extLst>
                </p:cNvPr>
                <p:cNvSpPr/>
                <p:nvPr/>
              </p:nvSpPr>
              <p:spPr bwMode="auto">
                <a:xfrm>
                  <a:off x="3644900" y="4419600"/>
                  <a:ext cx="76200" cy="393700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07FCD1B5-54CA-9A4C-ABCA-EE4A69FE7635}"/>
                    </a:ext>
                  </a:extLst>
                </p:cNvPr>
                <p:cNvSpPr/>
                <p:nvPr/>
              </p:nvSpPr>
              <p:spPr bwMode="auto">
                <a:xfrm>
                  <a:off x="3873500" y="4361180"/>
                  <a:ext cx="584200" cy="45719"/>
                </a:xfrm>
                <a:prstGeom prst="rect">
                  <a:avLst/>
                </a:prstGeom>
                <a:solidFill>
                  <a:srgbClr val="008000"/>
                </a:solidFill>
                <a:ln w="3175" cap="flat" cmpd="sng" algn="ctr">
                  <a:solidFill>
                    <a:srgbClr val="008000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ABB92E8F-7E21-A74C-A626-B5A607118CE5}"/>
                    </a:ext>
                  </a:extLst>
                </p:cNvPr>
                <p:cNvSpPr/>
                <p:nvPr/>
              </p:nvSpPr>
              <p:spPr bwMode="auto">
                <a:xfrm>
                  <a:off x="6375400" y="4347633"/>
                  <a:ext cx="101600" cy="46567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5B464C3C-8688-514C-ACE1-E128A74F9A56}"/>
                    </a:ext>
                  </a:extLst>
                </p:cNvPr>
                <p:cNvSpPr/>
                <p:nvPr/>
              </p:nvSpPr>
              <p:spPr bwMode="auto">
                <a:xfrm>
                  <a:off x="5592232" y="4889500"/>
                  <a:ext cx="71967" cy="469900"/>
                </a:xfrm>
                <a:prstGeom prst="rect">
                  <a:avLst/>
                </a:prstGeom>
                <a:solidFill>
                  <a:schemeClr val="tx1"/>
                </a:solidFill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C003D06-3E48-564E-B50D-DB4295035BB6}"/>
                    </a:ext>
                  </a:extLst>
                </p:cNvPr>
                <p:cNvSpPr/>
                <p:nvPr/>
              </p:nvSpPr>
              <p:spPr bwMode="auto">
                <a:xfrm>
                  <a:off x="7416800" y="5638800"/>
                  <a:ext cx="50800" cy="114300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F200C32-C43E-2045-BFC2-A060AE972035}"/>
                    </a:ext>
                  </a:extLst>
                </p:cNvPr>
                <p:cNvSpPr/>
                <p:nvPr/>
              </p:nvSpPr>
              <p:spPr bwMode="auto">
                <a:xfrm>
                  <a:off x="8369300" y="4330700"/>
                  <a:ext cx="220132" cy="45719"/>
                </a:xfrm>
                <a:prstGeom prst="rect">
                  <a:avLst/>
                </a:prstGeom>
                <a:solidFill>
                  <a:srgbClr val="FF33CC"/>
                </a:solidFill>
                <a:ln w="3175" cap="flat" cmpd="sng" algn="ctr">
                  <a:solidFill>
                    <a:srgbClr val="FF33CC"/>
                  </a:solidFill>
                  <a:prstDash val="solid"/>
                  <a:round/>
                  <a:headEnd type="none" w="sm" len="sm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183730-4A49-5444-8C2D-D0E927778E74}"/>
                </a:ext>
              </a:extLst>
            </p:cNvPr>
            <p:cNvSpPr txBox="1"/>
            <p:nvPr/>
          </p:nvSpPr>
          <p:spPr>
            <a:xfrm>
              <a:off x="7085812" y="1774029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u</a:t>
              </a:r>
              <a:r>
                <a:rPr lang="en-US" sz="1400" b="1" baseline="-25000" dirty="0"/>
                <a:t>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8D8131A-A583-3442-B20C-A88074FD2A00}"/>
                </a:ext>
              </a:extLst>
            </p:cNvPr>
            <p:cNvSpPr txBox="1"/>
            <p:nvPr/>
          </p:nvSpPr>
          <p:spPr>
            <a:xfrm>
              <a:off x="7673059" y="1768048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u</a:t>
              </a:r>
              <a:r>
                <a:rPr lang="en-US" sz="1400" b="1" baseline="-25000" dirty="0"/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431F685-67EA-1746-806F-C0E2D396FA7D}"/>
                </a:ext>
              </a:extLst>
            </p:cNvPr>
            <p:cNvSpPr txBox="1"/>
            <p:nvPr/>
          </p:nvSpPr>
          <p:spPr>
            <a:xfrm>
              <a:off x="7302585" y="1039910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</a:t>
              </a:r>
              <a:r>
                <a:rPr lang="en-US" sz="1400" b="1" baseline="-25000" dirty="0"/>
                <a:t>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263EF8-890E-BB40-B5E9-AE0181782547}"/>
                </a:ext>
              </a:extLst>
            </p:cNvPr>
            <p:cNvSpPr txBox="1"/>
            <p:nvPr/>
          </p:nvSpPr>
          <p:spPr>
            <a:xfrm>
              <a:off x="7808577" y="1039166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</a:t>
              </a:r>
              <a:r>
                <a:rPr lang="en-US" sz="1400" b="1" baseline="-250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979328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1B63-17AC-0C4B-8087-3EAD7FD4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-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D0C48-352C-334A-91B2-44F3A8D1C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Hidden/latent variable detection</a:t>
            </a:r>
          </a:p>
          <a:p>
            <a:r>
              <a:rPr lang="en-US" dirty="0"/>
              <a:t>Block detection</a:t>
            </a:r>
          </a:p>
          <a:p>
            <a:r>
              <a:rPr lang="en-US" dirty="0"/>
              <a:t>Dimensionality reduction</a:t>
            </a:r>
          </a:p>
          <a:p>
            <a:r>
              <a:rPr lang="en-US" dirty="0"/>
              <a:t>embedding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477CA-AE6C-8848-8086-8BDE01C1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0AD52-856C-4E45-A009-5FE138D6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CB0F4E-8EC9-B347-AD11-ABD293664DF6}"/>
              </a:ext>
            </a:extLst>
          </p:cNvPr>
          <p:cNvSpPr txBox="1"/>
          <p:nvPr/>
        </p:nvSpPr>
        <p:spPr>
          <a:xfrm>
            <a:off x="451287" y="144303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9051"/>
                </a:solidFill>
              </a:rPr>
              <a:t>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8DCDC6-D76F-5548-AF7B-62559172D920}"/>
              </a:ext>
            </a:extLst>
          </p:cNvPr>
          <p:cNvSpPr txBox="1"/>
          <p:nvPr/>
        </p:nvSpPr>
        <p:spPr>
          <a:xfrm>
            <a:off x="451286" y="207948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9051"/>
                </a:solidFill>
              </a:rPr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96467581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76AB9-F4F0-404F-8F6F-4D408259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- intuition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ED8C77-11EA-5D4E-8403-A4A816CA1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811" y="1922144"/>
            <a:ext cx="6600091" cy="3482975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62A01-E274-254B-A7D8-3819684D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0E85D-179E-F244-8F8E-DAE0708A2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BF3E42-CA98-D747-B054-6CD0FE564274}"/>
              </a:ext>
            </a:extLst>
          </p:cNvPr>
          <p:cNvSpPr txBox="1"/>
          <p:nvPr/>
        </p:nvSpPr>
        <p:spPr>
          <a:xfrm>
            <a:off x="4786128" y="4700588"/>
            <a:ext cx="24673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i="1" dirty="0"/>
              <a:t>#logins from 128.1.1.1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2B2272-3288-7042-A953-E46AAFBD66BB}"/>
              </a:ext>
            </a:extLst>
          </p:cNvPr>
          <p:cNvSpPr txBox="1"/>
          <p:nvPr/>
        </p:nvSpPr>
        <p:spPr>
          <a:xfrm rot="16200000">
            <a:off x="3125020" y="2366286"/>
            <a:ext cx="12747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i="1" dirty="0"/>
              <a:t>#128.1.1.3</a:t>
            </a:r>
          </a:p>
        </p:txBody>
      </p:sp>
    </p:spTree>
    <p:extLst>
      <p:ext uri="{BB962C8B-B14F-4D97-AF65-F5344CB8AC3E}">
        <p14:creationId xmlns:p14="http://schemas.microsoft.com/office/powerpoint/2010/main" val="28520989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76AB9-F4F0-404F-8F6F-4D408259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- intuition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ED8C77-11EA-5D4E-8403-A4A816CA1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950" b="2088"/>
          <a:stretch/>
        </p:blipFill>
        <p:spPr>
          <a:xfrm>
            <a:off x="7186613" y="715067"/>
            <a:ext cx="1416304" cy="1160665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62A01-E274-254B-A7D8-3819684D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0E85D-179E-F244-8F8E-DAE0708A2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8F2DF8B3-5BCF-9F41-BF24-CB11EDFE1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35880" y="2411732"/>
            <a:ext cx="3092449" cy="231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6C48A9-56F8-6B46-954B-B73086CD93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94" r="19967" b="1258"/>
          <a:stretch/>
        </p:blipFill>
        <p:spPr>
          <a:xfrm>
            <a:off x="6167444" y="2183604"/>
            <a:ext cx="2071688" cy="28027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E58D4D-BA97-2C45-BCBE-C0666D3113A8}"/>
              </a:ext>
            </a:extLst>
          </p:cNvPr>
          <p:cNvSpPr txBox="1"/>
          <p:nvPr/>
        </p:nvSpPr>
        <p:spPr>
          <a:xfrm>
            <a:off x="7159380" y="5429250"/>
            <a:ext cx="5116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</a:t>
            </a:r>
            <a:r>
              <a:rPr lang="en-US" b="1" baseline="-25000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7EDBD4-3F39-CB42-AA5B-8BC72872F87D}"/>
              </a:ext>
            </a:extLst>
          </p:cNvPr>
          <p:cNvSpPr txBox="1"/>
          <p:nvPr/>
        </p:nvSpPr>
        <p:spPr>
          <a:xfrm>
            <a:off x="5654429" y="3279456"/>
            <a:ext cx="5116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</a:t>
            </a:r>
            <a:r>
              <a:rPr lang="en-US" b="1" baseline="-250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50F069-38EC-7D49-B7BF-D5F3B6FF1DBB}"/>
              </a:ext>
            </a:extLst>
          </p:cNvPr>
          <p:cNvSpPr txBox="1"/>
          <p:nvPr/>
        </p:nvSpPr>
        <p:spPr>
          <a:xfrm>
            <a:off x="0" y="1837612"/>
            <a:ext cx="18710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‘customers’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D1DED1-610F-9842-B7C7-ADB707D170ED}"/>
              </a:ext>
            </a:extLst>
          </p:cNvPr>
          <p:cNvSpPr txBox="1"/>
          <p:nvPr/>
        </p:nvSpPr>
        <p:spPr>
          <a:xfrm>
            <a:off x="935513" y="5061109"/>
            <a:ext cx="22990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‘IP-addresses’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8EF9C9-6097-1843-ABFF-FB0235D1B9B0}"/>
              </a:ext>
            </a:extLst>
          </p:cNvPr>
          <p:cNvSpPr/>
          <p:nvPr/>
        </p:nvSpPr>
        <p:spPr bwMode="auto">
          <a:xfrm>
            <a:off x="1233793" y="4067890"/>
            <a:ext cx="2414588" cy="75485"/>
          </a:xfrm>
          <a:prstGeom prst="rect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842B54-A98E-3C4E-9E36-4FA68D25F6E7}"/>
              </a:ext>
            </a:extLst>
          </p:cNvPr>
          <p:cNvSpPr txBox="1"/>
          <p:nvPr/>
        </p:nvSpPr>
        <p:spPr>
          <a:xfrm>
            <a:off x="3525002" y="3594310"/>
            <a:ext cx="1899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500-d vector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960081C-BC76-0D4E-80C2-19E10081DC5B}"/>
              </a:ext>
            </a:extLst>
          </p:cNvPr>
          <p:cNvSpPr/>
          <p:nvPr/>
        </p:nvSpPr>
        <p:spPr bwMode="auto">
          <a:xfrm>
            <a:off x="3587859" y="4067890"/>
            <a:ext cx="3733096" cy="371553"/>
          </a:xfrm>
          <a:custGeom>
            <a:avLst/>
            <a:gdLst>
              <a:gd name="connsiteX0" fmla="*/ 0 w 3733096"/>
              <a:gd name="connsiteY0" fmla="*/ 42940 h 371553"/>
              <a:gd name="connsiteX1" fmla="*/ 3171825 w 3733096"/>
              <a:gd name="connsiteY1" fmla="*/ 28653 h 371553"/>
              <a:gd name="connsiteX2" fmla="*/ 3714750 w 3733096"/>
              <a:gd name="connsiteY2" fmla="*/ 371553 h 371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096" h="371553">
                <a:moveTo>
                  <a:pt x="0" y="42940"/>
                </a:moveTo>
                <a:cubicBezTo>
                  <a:pt x="1276350" y="8412"/>
                  <a:pt x="2552700" y="-26116"/>
                  <a:pt x="3171825" y="28653"/>
                </a:cubicBezTo>
                <a:cubicBezTo>
                  <a:pt x="3790950" y="83422"/>
                  <a:pt x="3752850" y="227487"/>
                  <a:pt x="3714750" y="371553"/>
                </a:cubicBezTo>
              </a:path>
            </a:pathLst>
          </a:custGeom>
          <a:noFill/>
          <a:ln w="3175" cap="flat" cmpd="sng" algn="ctr">
            <a:solidFill>
              <a:schemeClr val="tx2"/>
            </a:solidFill>
            <a:prstDash val="dash"/>
            <a:round/>
            <a:headEnd type="none" w="sm" len="sm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73637C-9298-F445-8523-2097C3B395F6}"/>
              </a:ext>
            </a:extLst>
          </p:cNvPr>
          <p:cNvSpPr txBox="1"/>
          <p:nvPr/>
        </p:nvSpPr>
        <p:spPr>
          <a:xfrm>
            <a:off x="5888628" y="4039333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2-d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21CA48-B376-094A-BCE2-0421936D1878}"/>
              </a:ext>
            </a:extLst>
          </p:cNvPr>
          <p:cNvSpPr txBox="1"/>
          <p:nvPr/>
        </p:nvSpPr>
        <p:spPr>
          <a:xfrm>
            <a:off x="-55834" y="3873818"/>
            <a:ext cx="11753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‘Smith’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E52505E-3548-5042-872D-2AA054AEF704}"/>
              </a:ext>
            </a:extLst>
          </p:cNvPr>
          <p:cNvSpPr/>
          <p:nvPr/>
        </p:nvSpPr>
        <p:spPr bwMode="auto">
          <a:xfrm>
            <a:off x="7215184" y="4453690"/>
            <a:ext cx="138119" cy="112595"/>
          </a:xfrm>
          <a:prstGeom prst="ellipse">
            <a:avLst/>
          </a:prstGeom>
          <a:noFill/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16FBA5-D372-5142-9481-BF1AAEB23081}"/>
              </a:ext>
            </a:extLst>
          </p:cNvPr>
          <p:cNvSpPr txBox="1"/>
          <p:nvPr/>
        </p:nvSpPr>
        <p:spPr>
          <a:xfrm>
            <a:off x="7565935" y="4263765"/>
            <a:ext cx="11753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‘Smith’</a:t>
            </a:r>
          </a:p>
        </p:txBody>
      </p:sp>
    </p:spTree>
    <p:extLst>
      <p:ext uri="{BB962C8B-B14F-4D97-AF65-F5344CB8AC3E}">
        <p14:creationId xmlns:p14="http://schemas.microsoft.com/office/powerpoint/2010/main" val="345844834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3074"/>
          <p:cNvSpPr>
            <a:spLocks noGrp="1" noChangeArrowheads="1"/>
          </p:cNvSpPr>
          <p:nvPr>
            <p:ph type="title"/>
          </p:nvPr>
        </p:nvSpPr>
        <p:spPr/>
        <p:txBody>
          <a:bodyPr lIns="82945" tIns="41473" rIns="82945" bIns="41473" anchor="t"/>
          <a:lstStyle/>
          <a:p>
            <a:pPr defTabSz="912813"/>
            <a:r>
              <a:rPr lang="en-US" dirty="0">
                <a:ea typeface="ＭＳ Ｐゴシック" charset="-128"/>
                <a:cs typeface="ＭＳ Ｐゴシック" charset="-128"/>
              </a:rPr>
              <a:t>P1: static graphs - unsupervised</a:t>
            </a:r>
          </a:p>
        </p:txBody>
      </p:sp>
      <p:sp>
        <p:nvSpPr>
          <p:cNvPr id="26629" name="Rectangle 3085"/>
          <p:cNvSpPr>
            <a:spLocks noGrp="1" noChangeArrowheads="1"/>
          </p:cNvSpPr>
          <p:nvPr>
            <p:ph type="body" idx="1"/>
          </p:nvPr>
        </p:nvSpPr>
        <p:spPr>
          <a:xfrm>
            <a:off x="279400" y="1447800"/>
            <a:ext cx="8597900" cy="4648200"/>
          </a:xfrm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Anything suspicious?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0BF259-2A16-5C47-BC1A-8864DB553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A2E47C-EED9-4449-A3C3-5E4BBA00F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5CC194F-B3EC-884C-8DA4-254501739CC9}"/>
              </a:ext>
            </a:extLst>
          </p:cNvPr>
          <p:cNvGrpSpPr/>
          <p:nvPr/>
        </p:nvGrpSpPr>
        <p:grpSpPr>
          <a:xfrm>
            <a:off x="2590800" y="2461116"/>
            <a:ext cx="4709582" cy="3787284"/>
            <a:chOff x="408164" y="2384916"/>
            <a:chExt cx="4709582" cy="378728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E761727-FDC5-4B4B-874B-33671A51A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3151" y="2596055"/>
              <a:ext cx="680811" cy="81258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002A922-C9DE-404B-9F0A-65BCDD2B7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3151" y="3653658"/>
              <a:ext cx="544602" cy="8125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5C32A63-ECE3-E545-A498-8EA5003BB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2681" y="5359619"/>
              <a:ext cx="465541" cy="812581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98B6452-B237-924F-BCC5-50EAECB1837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91255" y="2804042"/>
              <a:ext cx="1435801" cy="233449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E2EB4DB-017C-9B40-8AA9-80C1818FF97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38703" y="2963919"/>
              <a:ext cx="1488353" cy="111409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68DC69A-DA91-404E-91AE-DB94B1561D3A}"/>
                </a:ext>
              </a:extLst>
            </p:cNvPr>
            <p:cNvCxnSpPr/>
            <p:nvPr/>
          </p:nvCxnSpPr>
          <p:spPr bwMode="auto">
            <a:xfrm>
              <a:off x="2291255" y="3233463"/>
              <a:ext cx="1447266" cy="1800662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E9582E8-4AAB-4B47-8CA9-C9AEDB1B4448}"/>
                </a:ext>
              </a:extLst>
            </p:cNvPr>
            <p:cNvCxnSpPr/>
            <p:nvPr/>
          </p:nvCxnSpPr>
          <p:spPr bwMode="auto">
            <a:xfrm flipV="1">
              <a:off x="2194664" y="5213131"/>
              <a:ext cx="1532392" cy="515007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D41A9E-7A39-334F-B6DD-C317CE787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2786" y="4035801"/>
              <a:ext cx="838253" cy="83825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E708C3-2BDE-F248-AC76-208EF5849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88616" y="2384916"/>
              <a:ext cx="838253" cy="83825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AD0231E-5D96-234A-81B5-FAFC50F5F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40583" y="5045560"/>
              <a:ext cx="756893" cy="75689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8724C9-A124-1244-9389-1AB00C365002}"/>
                </a:ext>
              </a:extLst>
            </p:cNvPr>
            <p:cNvSpPr txBox="1"/>
            <p:nvPr/>
          </p:nvSpPr>
          <p:spPr>
            <a:xfrm rot="5400000">
              <a:off x="724069" y="4035766"/>
              <a:ext cx="112251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/>
                <a:t>…</a:t>
              </a:r>
            </a:p>
            <a:p>
              <a:endParaRPr lang="en-US" sz="54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647462-2EA3-0B4D-8B23-D06D574C93C6}"/>
                </a:ext>
              </a:extLst>
            </p:cNvPr>
            <p:cNvSpPr txBox="1"/>
            <p:nvPr/>
          </p:nvSpPr>
          <p:spPr>
            <a:xfrm rot="5400000">
              <a:off x="3679325" y="2739271"/>
              <a:ext cx="112251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/>
                <a:t>…</a:t>
              </a:r>
            </a:p>
            <a:p>
              <a:endParaRPr lang="en-US" sz="5400" b="1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57DA9E3-F91C-7A4A-B32A-0B486C5EB45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22656" y="4268949"/>
              <a:ext cx="1763423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33526423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1B63-17AC-0C4B-8087-3EAD7FD4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-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D0C48-352C-334A-91B2-44F3A8D1C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Hidden/latent variable detection</a:t>
            </a:r>
          </a:p>
          <a:p>
            <a:r>
              <a:rPr lang="en-US" dirty="0"/>
              <a:t>Block detection</a:t>
            </a:r>
          </a:p>
          <a:p>
            <a:r>
              <a:rPr lang="en-US" dirty="0"/>
              <a:t>Dimensionality reduction</a:t>
            </a:r>
          </a:p>
          <a:p>
            <a:r>
              <a:rPr lang="en-US" dirty="0"/>
              <a:t>Embedding (linear)</a:t>
            </a:r>
          </a:p>
          <a:p>
            <a:pPr lvl="1"/>
            <a:r>
              <a:rPr lang="en-US" dirty="0"/>
              <a:t>SVD is a special case of ’deep neural net’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477CA-AE6C-8848-8086-8BDE01C1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0AD52-856C-4E45-A009-5FE138D6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CB0F4E-8EC9-B347-AD11-ABD293664DF6}"/>
              </a:ext>
            </a:extLst>
          </p:cNvPr>
          <p:cNvSpPr txBox="1"/>
          <p:nvPr/>
        </p:nvSpPr>
        <p:spPr>
          <a:xfrm>
            <a:off x="451287" y="144303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9051"/>
                </a:solidFill>
              </a:rPr>
              <a:t>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8DCDC6-D76F-5548-AF7B-62559172D920}"/>
              </a:ext>
            </a:extLst>
          </p:cNvPr>
          <p:cNvSpPr txBox="1"/>
          <p:nvPr/>
        </p:nvSpPr>
        <p:spPr>
          <a:xfrm>
            <a:off x="451286" y="203661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9051"/>
                </a:solidFill>
              </a:rPr>
              <a:t>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4EE8D-60E6-D548-8580-04DFB20B15B7}"/>
              </a:ext>
            </a:extLst>
          </p:cNvPr>
          <p:cNvSpPr txBox="1"/>
          <p:nvPr/>
        </p:nvSpPr>
        <p:spPr>
          <a:xfrm>
            <a:off x="451285" y="266830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9051"/>
                </a:solidFill>
              </a:rPr>
              <a:t>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00A94C-9C48-FA4D-9925-9E7D9B9ED163}"/>
              </a:ext>
            </a:extLst>
          </p:cNvPr>
          <p:cNvSpPr txBox="1"/>
          <p:nvPr/>
        </p:nvSpPr>
        <p:spPr>
          <a:xfrm>
            <a:off x="451284" y="327140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9051"/>
                </a:solidFill>
              </a:rPr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5202016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7700" y="68262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Inferring Strange Behavior</a:t>
            </a:r>
            <a:r>
              <a:rPr lang="zh-CN" altLang="en-US" sz="3600" dirty="0"/>
              <a:t> </a:t>
            </a:r>
            <a:r>
              <a:rPr lang="en-US" altLang="zh-CN" sz="3600" dirty="0"/>
              <a:t>from</a:t>
            </a:r>
            <a:r>
              <a:rPr lang="zh-CN" altLang="en-US" sz="3600" dirty="0"/>
              <a:t> </a:t>
            </a:r>
            <a:r>
              <a:rPr lang="en-US" altLang="zh-CN" sz="3600" dirty="0"/>
              <a:t>Connectivity</a:t>
            </a:r>
            <a:r>
              <a:rPr lang="zh-CN" altLang="en-US" sz="3600" dirty="0"/>
              <a:t> </a:t>
            </a:r>
            <a:r>
              <a:rPr lang="en-US" altLang="zh-CN" sz="3600" dirty="0"/>
              <a:t>Pattern</a:t>
            </a:r>
            <a:r>
              <a:rPr lang="zh-CN" altLang="en-US" sz="3600" dirty="0"/>
              <a:t> </a:t>
            </a:r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Social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Networks</a:t>
            </a:r>
            <a:br>
              <a:rPr lang="en-US" altLang="zh-CN" sz="3600" dirty="0"/>
            </a:br>
            <a:r>
              <a:rPr lang="en-US" altLang="zh-CN" sz="3600" dirty="0">
                <a:solidFill>
                  <a:schemeClr val="tx1"/>
                </a:solidFill>
              </a:rPr>
              <a:t>PAKDD’14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7900" y="3886200"/>
            <a:ext cx="76835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Meng</a:t>
            </a:r>
            <a:r>
              <a:rPr lang="zh-CN" altLang="en-US" sz="2800" dirty="0"/>
              <a:t> </a:t>
            </a:r>
            <a:r>
              <a:rPr lang="en-US" altLang="zh-CN" sz="2800" dirty="0"/>
              <a:t>Jiang, </a:t>
            </a:r>
            <a:r>
              <a:rPr lang="en-US" altLang="zh-CN" sz="2800" dirty="0" err="1"/>
              <a:t>Peng</a:t>
            </a:r>
            <a:r>
              <a:rPr lang="zh-CN" altLang="en-US" sz="2800" dirty="0"/>
              <a:t> </a:t>
            </a:r>
            <a:r>
              <a:rPr lang="en-US" altLang="zh-CN" sz="2800" dirty="0"/>
              <a:t>Cui, </a:t>
            </a:r>
            <a:r>
              <a:rPr lang="en-US" altLang="zh-CN" sz="2800" dirty="0" err="1"/>
              <a:t>Shiqiang</a:t>
            </a:r>
            <a:r>
              <a:rPr lang="zh-CN" altLang="en-US" sz="2800" dirty="0"/>
              <a:t> </a:t>
            </a:r>
            <a:r>
              <a:rPr lang="en-US" altLang="zh-CN" sz="2800" dirty="0"/>
              <a:t>Yang (</a:t>
            </a:r>
            <a:r>
              <a:rPr lang="en-US" altLang="zh-CN" sz="2800" dirty="0" err="1"/>
              <a:t>Tsinghua</a:t>
            </a:r>
            <a:r>
              <a:rPr lang="en-US" altLang="zh-CN" sz="2800" dirty="0"/>
              <a:t>)</a:t>
            </a:r>
          </a:p>
          <a:p>
            <a:r>
              <a:rPr lang="en-US" altLang="zh-CN" sz="2800" dirty="0"/>
              <a:t>Alex</a:t>
            </a:r>
            <a:r>
              <a:rPr lang="zh-CN" altLang="en-US" sz="2800" dirty="0"/>
              <a:t> </a:t>
            </a:r>
            <a:r>
              <a:rPr lang="en-US" altLang="zh-CN" sz="2800" dirty="0" err="1"/>
              <a:t>Beutel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Christos</a:t>
            </a:r>
            <a:r>
              <a:rPr lang="zh-CN" altLang="en-US" sz="2800" dirty="0"/>
              <a:t> </a:t>
            </a:r>
            <a:r>
              <a:rPr lang="en-US" altLang="zh-CN" sz="2800" dirty="0" err="1"/>
              <a:t>Faloutsos</a:t>
            </a:r>
            <a:r>
              <a:rPr lang="en-US" altLang="zh-CN" sz="2800" dirty="0"/>
              <a:t> (CMU)</a:t>
            </a:r>
          </a:p>
        </p:txBody>
      </p:sp>
      <p:pic>
        <p:nvPicPr>
          <p:cNvPr id="6" name="Picture 5" descr="alex_beutel_smal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5118100"/>
            <a:ext cx="1035050" cy="1263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/>
          </a:blip>
          <a:srcRect l="7579" b="30316"/>
          <a:stretch>
            <a:fillRect/>
          </a:stretch>
        </p:blipFill>
        <p:spPr>
          <a:xfrm>
            <a:off x="1783090" y="2578100"/>
            <a:ext cx="1157729" cy="13093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700" y="2565400"/>
            <a:ext cx="1371600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rcRect l="11163" r="11163" b="28235"/>
          <a:stretch>
            <a:fillRect/>
          </a:stretch>
        </p:blipFill>
        <p:spPr>
          <a:xfrm>
            <a:off x="5688335" y="2571750"/>
            <a:ext cx="1272531" cy="1394474"/>
          </a:xfrm>
          <a:prstGeom prst="rect">
            <a:avLst/>
          </a:prstGeom>
        </p:spPr>
      </p:pic>
      <p:pic>
        <p:nvPicPr>
          <p:cNvPr id="10" name="清华大学logo副本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0500" y="3733799"/>
            <a:ext cx="1016000" cy="95013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494AA3C-34FA-6846-8407-B77F08F5ED8E}"/>
              </a:ext>
            </a:extLst>
          </p:cNvPr>
          <p:cNvSpPr/>
          <p:nvPr/>
        </p:nvSpPr>
        <p:spPr bwMode="auto">
          <a:xfrm>
            <a:off x="7060877" y="28572"/>
            <a:ext cx="2054547" cy="568325"/>
          </a:xfrm>
          <a:prstGeom prst="roundRect">
            <a:avLst/>
          </a:prstGeom>
          <a:solidFill>
            <a:srgbClr val="7030A0"/>
          </a:solidFill>
          <a:ln w="3175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184258123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Lockstep</a:t>
            </a:r>
            <a:r>
              <a:rPr lang="en-US" dirty="0"/>
              <a:t> and </a:t>
            </a:r>
            <a:r>
              <a:rPr lang="en-US" i="1" dirty="0"/>
              <a:t>Spectral</a:t>
            </a:r>
            <a:r>
              <a:rPr lang="zh-CN" altLang="en-US" i="1" dirty="0"/>
              <a:t> </a:t>
            </a:r>
            <a:r>
              <a:rPr lang="en-US" altLang="zh-CN" i="1" dirty="0"/>
              <a:t>Subspace</a:t>
            </a:r>
            <a:r>
              <a:rPr lang="zh-CN" altLang="en-US" i="1" dirty="0"/>
              <a:t> </a:t>
            </a:r>
            <a:r>
              <a:rPr lang="en-US" altLang="zh-CN" i="1" dirty="0"/>
              <a:t>Plot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#1:</a:t>
            </a:r>
            <a:r>
              <a:rPr lang="zh-CN" altLang="en-US" dirty="0"/>
              <a:t> </a:t>
            </a:r>
            <a:r>
              <a:rPr lang="en-US" altLang="zh-CN" dirty="0"/>
              <a:t>non-overlapping</a:t>
            </a:r>
            <a:r>
              <a:rPr lang="zh-CN" altLang="en-US" dirty="0"/>
              <a:t> </a:t>
            </a:r>
            <a:r>
              <a:rPr lang="en-US" altLang="zh-CN" dirty="0"/>
              <a:t>lockstep</a:t>
            </a:r>
          </a:p>
          <a:p>
            <a:r>
              <a:rPr lang="en-US" altLang="zh-CN" dirty="0"/>
              <a:t>“Blocks”</a:t>
            </a:r>
            <a:r>
              <a:rPr lang="zh-CN" altLang="en-US" dirty="0"/>
              <a:t>            </a:t>
            </a:r>
            <a:r>
              <a:rPr lang="en-US" altLang="zh-CN" dirty="0"/>
              <a:t>“Rays”</a:t>
            </a:r>
            <a:endParaRPr lang="en-US" dirty="0"/>
          </a:p>
        </p:txBody>
      </p:sp>
      <p:cxnSp>
        <p:nvCxnSpPr>
          <p:cNvPr id="8" name="直接箭头连接符 24"/>
          <p:cNvCxnSpPr/>
          <p:nvPr/>
        </p:nvCxnSpPr>
        <p:spPr>
          <a:xfrm>
            <a:off x="2656732" y="2387599"/>
            <a:ext cx="93454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00" y="3606502"/>
            <a:ext cx="8640000" cy="2678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95234" y="2913116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cs typeface="Times New Roman" panose="02020603050405020304" pitchFamily="18" charset="0"/>
              </a:rPr>
              <a:t>Adjacency Matrix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04343" y="2913116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cs typeface="Times New Roman" panose="02020603050405020304" pitchFamily="18" charset="0"/>
              </a:rPr>
              <a:t>Spectral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Subspace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Plot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3FB4A8-853D-D94A-A9E5-DDCAD1FC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41A405-E772-A14E-9F7B-676745ED8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07B31D-8DE8-4941-A28A-749C87779B6B}"/>
              </a:ext>
            </a:extLst>
          </p:cNvPr>
          <p:cNvSpPr/>
          <p:nvPr/>
        </p:nvSpPr>
        <p:spPr bwMode="auto">
          <a:xfrm>
            <a:off x="7060877" y="28572"/>
            <a:ext cx="2054547" cy="568325"/>
          </a:xfrm>
          <a:prstGeom prst="roundRect">
            <a:avLst/>
          </a:prstGeom>
          <a:solidFill>
            <a:srgbClr val="7030A0"/>
          </a:solidFill>
          <a:ln w="3175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184162036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Lockstep</a:t>
            </a:r>
            <a:r>
              <a:rPr lang="en-US" dirty="0"/>
              <a:t> and </a:t>
            </a:r>
            <a:r>
              <a:rPr lang="en-US" i="1" dirty="0"/>
              <a:t>Spectral</a:t>
            </a:r>
            <a:r>
              <a:rPr lang="zh-CN" altLang="en-US" i="1" dirty="0"/>
              <a:t> </a:t>
            </a:r>
            <a:r>
              <a:rPr lang="en-US" altLang="zh-CN" i="1" dirty="0"/>
              <a:t>Subspace</a:t>
            </a:r>
            <a:r>
              <a:rPr lang="zh-CN" altLang="en-US" i="1" dirty="0"/>
              <a:t> </a:t>
            </a:r>
            <a:r>
              <a:rPr lang="en-US" altLang="zh-CN" i="1" dirty="0"/>
              <a:t>Plot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#2:</a:t>
            </a:r>
            <a:r>
              <a:rPr lang="zh-CN" altLang="en-US" dirty="0"/>
              <a:t> </a:t>
            </a:r>
            <a:r>
              <a:rPr lang="en-US" altLang="zh-CN" dirty="0"/>
              <a:t>non-overlapping</a:t>
            </a:r>
            <a:r>
              <a:rPr lang="zh-CN" altLang="en-US" dirty="0"/>
              <a:t> </a:t>
            </a:r>
            <a:r>
              <a:rPr lang="en-US" altLang="zh-CN" dirty="0"/>
              <a:t>lockstep</a:t>
            </a:r>
          </a:p>
          <a:p>
            <a:r>
              <a:rPr lang="en-US" altLang="zh-CN" dirty="0"/>
              <a:t>“Blocks;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density”</a:t>
            </a:r>
            <a:r>
              <a:rPr lang="zh-CN" altLang="en-US" dirty="0"/>
              <a:t>            </a:t>
            </a:r>
            <a:r>
              <a:rPr lang="en-US" altLang="zh-CN" dirty="0"/>
              <a:t>Elongation</a:t>
            </a:r>
            <a:endParaRPr lang="en-US" dirty="0"/>
          </a:p>
        </p:txBody>
      </p:sp>
      <p:cxnSp>
        <p:nvCxnSpPr>
          <p:cNvPr id="8" name="直接箭头连接符 24"/>
          <p:cNvCxnSpPr/>
          <p:nvPr/>
        </p:nvCxnSpPr>
        <p:spPr>
          <a:xfrm>
            <a:off x="4800210" y="2377720"/>
            <a:ext cx="93454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95234" y="2927227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cs typeface="Times New Roman" panose="02020603050405020304" pitchFamily="18" charset="0"/>
              </a:rPr>
              <a:t>Adjacency Matrix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04343" y="2927227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cs typeface="Times New Roman" panose="02020603050405020304" pitchFamily="18" charset="0"/>
              </a:rPr>
              <a:t>Spectral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Subspace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Plot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73015"/>
            <a:ext cx="8255398" cy="267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75A10D-049C-6C4A-BD06-74D61557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807AC-9C7C-864B-BF2C-535EA82BD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97B5AA-1973-514F-B74E-7C87A195F144}"/>
              </a:ext>
            </a:extLst>
          </p:cNvPr>
          <p:cNvSpPr/>
          <p:nvPr/>
        </p:nvSpPr>
        <p:spPr bwMode="auto">
          <a:xfrm>
            <a:off x="7060877" y="28572"/>
            <a:ext cx="2054547" cy="568325"/>
          </a:xfrm>
          <a:prstGeom prst="roundRect">
            <a:avLst/>
          </a:prstGeom>
          <a:solidFill>
            <a:srgbClr val="7030A0"/>
          </a:solidFill>
          <a:ln w="3175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181704637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Lockstep</a:t>
            </a:r>
            <a:r>
              <a:rPr lang="en-US" dirty="0"/>
              <a:t> and </a:t>
            </a:r>
            <a:r>
              <a:rPr lang="en-US" i="1" dirty="0"/>
              <a:t>Spectral</a:t>
            </a:r>
            <a:r>
              <a:rPr lang="zh-CN" altLang="en-US" i="1" dirty="0"/>
              <a:t> </a:t>
            </a:r>
            <a:r>
              <a:rPr lang="en-US" altLang="zh-CN" i="1" dirty="0"/>
              <a:t>Subspace</a:t>
            </a:r>
            <a:r>
              <a:rPr lang="zh-CN" altLang="en-US" i="1" dirty="0"/>
              <a:t> </a:t>
            </a:r>
            <a:r>
              <a:rPr lang="en-US" altLang="zh-CN" i="1" dirty="0"/>
              <a:t>Plot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#3:</a:t>
            </a:r>
            <a:r>
              <a:rPr lang="zh-CN" altLang="en-US" dirty="0"/>
              <a:t> </a:t>
            </a:r>
            <a:r>
              <a:rPr lang="en-US" altLang="zh-CN" dirty="0"/>
              <a:t>non-overlapping</a:t>
            </a:r>
            <a:r>
              <a:rPr lang="zh-CN" altLang="en-US" dirty="0"/>
              <a:t> </a:t>
            </a:r>
            <a:r>
              <a:rPr lang="en-US" altLang="zh-CN" dirty="0"/>
              <a:t>lockstep</a:t>
            </a:r>
          </a:p>
          <a:p>
            <a:r>
              <a:rPr lang="en-US" altLang="zh-CN" dirty="0"/>
              <a:t>“</a:t>
            </a:r>
            <a:r>
              <a:rPr lang="en-US" altLang="zh-CN" b="1" dirty="0"/>
              <a:t>Camouflage</a:t>
            </a:r>
            <a:r>
              <a:rPr lang="en-US" altLang="zh-CN" dirty="0"/>
              <a:t>” (or “Fame”)</a:t>
            </a:r>
            <a:r>
              <a:rPr lang="zh-CN" altLang="en-US" dirty="0"/>
              <a:t>            </a:t>
            </a:r>
            <a:r>
              <a:rPr lang="en-US" altLang="zh-CN" dirty="0"/>
              <a:t>Tilting</a:t>
            </a:r>
            <a:r>
              <a:rPr lang="zh-CN" altLang="en-US" dirty="0"/>
              <a:t> </a:t>
            </a:r>
            <a:r>
              <a:rPr lang="en-US" altLang="zh-CN" dirty="0"/>
              <a:t>“Rays”</a:t>
            </a:r>
            <a:endParaRPr lang="en-US" dirty="0"/>
          </a:p>
        </p:txBody>
      </p:sp>
      <p:cxnSp>
        <p:nvCxnSpPr>
          <p:cNvPr id="8" name="直接箭头连接符 24"/>
          <p:cNvCxnSpPr/>
          <p:nvPr/>
        </p:nvCxnSpPr>
        <p:spPr>
          <a:xfrm>
            <a:off x="5737188" y="2374899"/>
            <a:ext cx="93454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95234" y="2913116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cs typeface="Times New Roman" panose="02020603050405020304" pitchFamily="18" charset="0"/>
              </a:rPr>
              <a:t>Adjacency Matrix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04343" y="2913116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cs typeface="Times New Roman" panose="02020603050405020304" pitchFamily="18" charset="0"/>
              </a:rPr>
              <a:t>Spectral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Subspace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Plot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92" y="3616305"/>
            <a:ext cx="7297345" cy="267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FE39C-51D1-A145-8145-F514EDAC7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38FA896-CFAA-234E-9DE7-A11FC99B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EB6339-DF45-FA46-B2F8-4D4521871BD7}"/>
              </a:ext>
            </a:extLst>
          </p:cNvPr>
          <p:cNvSpPr/>
          <p:nvPr/>
        </p:nvSpPr>
        <p:spPr bwMode="auto">
          <a:xfrm>
            <a:off x="7060877" y="28572"/>
            <a:ext cx="2054547" cy="568325"/>
          </a:xfrm>
          <a:prstGeom prst="roundRect">
            <a:avLst/>
          </a:prstGeom>
          <a:solidFill>
            <a:srgbClr val="7030A0"/>
          </a:solidFill>
          <a:ln w="3175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181704637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Lockstep</a:t>
            </a:r>
            <a:r>
              <a:rPr lang="en-US" dirty="0"/>
              <a:t> and </a:t>
            </a:r>
            <a:r>
              <a:rPr lang="en-US" i="1" dirty="0"/>
              <a:t>Spectral</a:t>
            </a:r>
            <a:r>
              <a:rPr lang="zh-CN" altLang="en-US" i="1" dirty="0"/>
              <a:t> </a:t>
            </a:r>
            <a:r>
              <a:rPr lang="en-US" altLang="zh-CN" i="1" dirty="0"/>
              <a:t>Subspace</a:t>
            </a:r>
            <a:r>
              <a:rPr lang="zh-CN" altLang="en-US" i="1" dirty="0"/>
              <a:t> </a:t>
            </a:r>
            <a:r>
              <a:rPr lang="en-US" altLang="zh-CN" i="1" dirty="0"/>
              <a:t>Plot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#3:</a:t>
            </a:r>
            <a:r>
              <a:rPr lang="zh-CN" altLang="en-US" dirty="0"/>
              <a:t> </a:t>
            </a:r>
            <a:r>
              <a:rPr lang="en-US" altLang="zh-CN" dirty="0"/>
              <a:t>non-overlapping</a:t>
            </a:r>
            <a:r>
              <a:rPr lang="zh-CN" altLang="en-US" dirty="0"/>
              <a:t> </a:t>
            </a:r>
            <a:r>
              <a:rPr lang="en-US" altLang="zh-CN" dirty="0"/>
              <a:t>lockstep</a:t>
            </a:r>
          </a:p>
          <a:p>
            <a:r>
              <a:rPr lang="en-US" altLang="zh-CN" dirty="0"/>
              <a:t>“Camouflage” (or “</a:t>
            </a:r>
            <a:r>
              <a:rPr lang="en-US" altLang="zh-CN" b="1" dirty="0"/>
              <a:t>Fame</a:t>
            </a:r>
            <a:r>
              <a:rPr lang="en-US" altLang="zh-CN" dirty="0"/>
              <a:t>”)</a:t>
            </a:r>
            <a:r>
              <a:rPr lang="zh-CN" altLang="en-US" dirty="0"/>
              <a:t>            </a:t>
            </a:r>
            <a:r>
              <a:rPr lang="en-US" altLang="zh-CN" dirty="0"/>
              <a:t>Tilting</a:t>
            </a:r>
            <a:r>
              <a:rPr lang="zh-CN" altLang="en-US" dirty="0"/>
              <a:t> </a:t>
            </a:r>
            <a:r>
              <a:rPr lang="en-US" altLang="zh-CN" dirty="0"/>
              <a:t>“Rays”</a:t>
            </a:r>
            <a:endParaRPr lang="en-US" dirty="0"/>
          </a:p>
        </p:txBody>
      </p:sp>
      <p:cxnSp>
        <p:nvCxnSpPr>
          <p:cNvPr id="8" name="直接箭头连接符 24"/>
          <p:cNvCxnSpPr/>
          <p:nvPr/>
        </p:nvCxnSpPr>
        <p:spPr>
          <a:xfrm>
            <a:off x="5711788" y="2362199"/>
            <a:ext cx="93454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95234" y="2913116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cs typeface="Times New Roman" panose="02020603050405020304" pitchFamily="18" charset="0"/>
              </a:rPr>
              <a:t>Adjacency Matrix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04343" y="2913116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cs typeface="Times New Roman" panose="02020603050405020304" pitchFamily="18" charset="0"/>
              </a:rPr>
              <a:t>Spectral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Subspace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Plot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34" y="3569187"/>
            <a:ext cx="7249253" cy="267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9C419-D955-BB44-97B3-7E7125CA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966AB47-3CE4-ED41-8BA8-11F6E039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93C8517-25C6-F949-8FE4-C2D137B95879}"/>
              </a:ext>
            </a:extLst>
          </p:cNvPr>
          <p:cNvSpPr/>
          <p:nvPr/>
        </p:nvSpPr>
        <p:spPr bwMode="auto">
          <a:xfrm>
            <a:off x="7060877" y="28572"/>
            <a:ext cx="2054547" cy="568325"/>
          </a:xfrm>
          <a:prstGeom prst="roundRect">
            <a:avLst/>
          </a:prstGeom>
          <a:solidFill>
            <a:srgbClr val="7030A0"/>
          </a:solidFill>
          <a:ln w="3175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91734268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Lockstep</a:t>
            </a:r>
            <a:r>
              <a:rPr lang="en-US" dirty="0"/>
              <a:t> and </a:t>
            </a:r>
            <a:r>
              <a:rPr lang="en-US" i="1" dirty="0"/>
              <a:t>Spectral</a:t>
            </a:r>
            <a:r>
              <a:rPr lang="zh-CN" altLang="en-US" i="1" dirty="0"/>
              <a:t> </a:t>
            </a:r>
            <a:r>
              <a:rPr lang="en-US" altLang="zh-CN" i="1" dirty="0"/>
              <a:t>Subspace</a:t>
            </a:r>
            <a:r>
              <a:rPr lang="zh-CN" altLang="en-US" i="1" dirty="0"/>
              <a:t> </a:t>
            </a:r>
            <a:r>
              <a:rPr lang="en-US" altLang="zh-CN" i="1" dirty="0"/>
              <a:t>Plot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#4:</a:t>
            </a:r>
            <a:r>
              <a:rPr lang="zh-CN" altLang="en-US" dirty="0"/>
              <a:t>        </a:t>
            </a:r>
            <a:r>
              <a:rPr lang="en-US" altLang="zh-CN" dirty="0"/>
              <a:t>?</a:t>
            </a:r>
            <a:r>
              <a:rPr lang="zh-CN" altLang="en-US" dirty="0"/>
              <a:t>      </a:t>
            </a:r>
            <a:r>
              <a:rPr lang="en-US" altLang="zh-CN" dirty="0"/>
              <a:t>lockstep</a:t>
            </a:r>
          </a:p>
          <a:p>
            <a:r>
              <a:rPr lang="en-US" altLang="zh-CN" dirty="0"/>
              <a:t>“?”</a:t>
            </a:r>
            <a:r>
              <a:rPr lang="zh-CN" altLang="en-US" dirty="0"/>
              <a:t>                           </a:t>
            </a:r>
            <a:r>
              <a:rPr lang="en-US" altLang="zh-CN" dirty="0"/>
              <a:t>“Pearls”</a:t>
            </a:r>
            <a:endParaRPr lang="en-US" dirty="0"/>
          </a:p>
        </p:txBody>
      </p:sp>
      <p:cxnSp>
        <p:nvCxnSpPr>
          <p:cNvPr id="8" name="直接箭头连接符 24"/>
          <p:cNvCxnSpPr/>
          <p:nvPr/>
        </p:nvCxnSpPr>
        <p:spPr>
          <a:xfrm>
            <a:off x="2842861" y="2539999"/>
            <a:ext cx="93454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95234" y="2913116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cs typeface="Times New Roman" panose="02020603050405020304" pitchFamily="18" charset="0"/>
              </a:rPr>
              <a:t>Adjacency Matrix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04343" y="2913116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cs typeface="Times New Roman" panose="02020603050405020304" pitchFamily="18" charset="0"/>
              </a:rPr>
              <a:t>Spectral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Subspace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Plot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4781"/>
            <a:ext cx="9144000" cy="327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3374780"/>
            <a:ext cx="3076222" cy="28753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solidFill>
                  <a:srgbClr val="FF0000"/>
                </a:solidFill>
              </a:rPr>
              <a:t>?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6838" y="6250096"/>
            <a:ext cx="8863717" cy="50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CD827E8-1E2A-634D-BA0B-A5BD8DE48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6F0AA4E-E5A6-D448-8B7F-ED4081445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4A48D-6D9F-034D-9D68-E642DDB9926D}"/>
              </a:ext>
            </a:extLst>
          </p:cNvPr>
          <p:cNvSpPr/>
          <p:nvPr/>
        </p:nvSpPr>
        <p:spPr bwMode="auto">
          <a:xfrm>
            <a:off x="7060877" y="28572"/>
            <a:ext cx="2054547" cy="568325"/>
          </a:xfrm>
          <a:prstGeom prst="roundRect">
            <a:avLst/>
          </a:prstGeom>
          <a:solidFill>
            <a:srgbClr val="7030A0"/>
          </a:solidFill>
          <a:ln w="3175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3645455656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Lockstep</a:t>
            </a:r>
            <a:r>
              <a:rPr lang="en-US" dirty="0"/>
              <a:t> and </a:t>
            </a:r>
            <a:r>
              <a:rPr lang="en-US" i="1" dirty="0"/>
              <a:t>Spectral</a:t>
            </a:r>
            <a:r>
              <a:rPr lang="zh-CN" altLang="en-US" i="1" dirty="0"/>
              <a:t> </a:t>
            </a:r>
            <a:r>
              <a:rPr lang="en-US" altLang="zh-CN" i="1" dirty="0"/>
              <a:t>Subspace</a:t>
            </a:r>
            <a:r>
              <a:rPr lang="zh-CN" altLang="en-US" i="1" dirty="0"/>
              <a:t> </a:t>
            </a:r>
            <a:r>
              <a:rPr lang="en-US" altLang="zh-CN" i="1" dirty="0"/>
              <a:t>Plot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#4:</a:t>
            </a:r>
            <a:r>
              <a:rPr lang="zh-CN" altLang="en-US" dirty="0"/>
              <a:t> </a:t>
            </a:r>
            <a:r>
              <a:rPr lang="en-US" altLang="zh-CN" b="1" dirty="0"/>
              <a:t>overlapping</a:t>
            </a:r>
            <a:r>
              <a:rPr lang="zh-CN" altLang="en-US" dirty="0"/>
              <a:t> </a:t>
            </a:r>
            <a:r>
              <a:rPr lang="en-US" altLang="zh-CN" dirty="0"/>
              <a:t>lockstep</a:t>
            </a:r>
          </a:p>
          <a:p>
            <a:r>
              <a:rPr lang="en-US" altLang="zh-CN" dirty="0"/>
              <a:t>“</a:t>
            </a:r>
            <a:r>
              <a:rPr lang="en-US" altLang="zh-CN" b="1" dirty="0"/>
              <a:t>Staircase</a:t>
            </a:r>
            <a:r>
              <a:rPr lang="en-US" altLang="zh-CN" dirty="0"/>
              <a:t>”</a:t>
            </a:r>
            <a:r>
              <a:rPr lang="zh-CN" altLang="en-US" dirty="0"/>
              <a:t>             </a:t>
            </a:r>
            <a:r>
              <a:rPr lang="en-US" altLang="zh-CN" dirty="0"/>
              <a:t>“Pearls”</a:t>
            </a:r>
            <a:endParaRPr lang="en-US" dirty="0"/>
          </a:p>
        </p:txBody>
      </p:sp>
      <p:cxnSp>
        <p:nvCxnSpPr>
          <p:cNvPr id="8" name="直接箭头连接符 24"/>
          <p:cNvCxnSpPr/>
          <p:nvPr/>
        </p:nvCxnSpPr>
        <p:spPr>
          <a:xfrm>
            <a:off x="2842861" y="2539999"/>
            <a:ext cx="93454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95234" y="2913116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cs typeface="Times New Roman" panose="02020603050405020304" pitchFamily="18" charset="0"/>
              </a:rPr>
              <a:t>Adjacency Matrix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04343" y="2913116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cs typeface="Times New Roman" panose="02020603050405020304" pitchFamily="18" charset="0"/>
              </a:rPr>
              <a:t>Spectral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Subspace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Plot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4781"/>
            <a:ext cx="9144000" cy="327102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B73A8-0179-7043-8E4C-7F78D1429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28B1B27-5866-E041-B7D4-CF918211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A389298-ADB0-5B4B-A9F3-C6DA83291872}"/>
              </a:ext>
            </a:extLst>
          </p:cNvPr>
          <p:cNvSpPr/>
          <p:nvPr/>
        </p:nvSpPr>
        <p:spPr bwMode="auto">
          <a:xfrm>
            <a:off x="7060877" y="28572"/>
            <a:ext cx="2054547" cy="568325"/>
          </a:xfrm>
          <a:prstGeom prst="roundRect">
            <a:avLst/>
          </a:prstGeom>
          <a:solidFill>
            <a:srgbClr val="7030A0"/>
          </a:solidFill>
          <a:ln w="3175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181704637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Tencent</a:t>
            </a:r>
            <a:r>
              <a:rPr lang="en-US" dirty="0"/>
              <a:t> </a:t>
            </a:r>
            <a:r>
              <a:rPr lang="en-US" dirty="0" err="1"/>
              <a:t>Weibo</a:t>
            </a:r>
            <a:endParaRPr lang="en-US" dirty="0"/>
          </a:p>
          <a:p>
            <a:r>
              <a:rPr lang="en-US" dirty="0"/>
              <a:t>117 million nodes</a:t>
            </a:r>
            <a:r>
              <a:rPr lang="zh-CN" altLang="en-US" dirty="0"/>
              <a:t> </a:t>
            </a:r>
            <a:r>
              <a:rPr lang="en-US" altLang="zh-CN" dirty="0"/>
              <a:t>(with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UGC</a:t>
            </a:r>
            <a:r>
              <a:rPr lang="zh-CN" altLang="en-US" dirty="0"/>
              <a:t> </a:t>
            </a:r>
            <a:r>
              <a:rPr lang="en-US" altLang="zh-CN" dirty="0"/>
              <a:t>data)</a:t>
            </a:r>
          </a:p>
          <a:p>
            <a:r>
              <a:rPr lang="en-US" altLang="zh-CN" dirty="0"/>
              <a:t>3.33</a:t>
            </a:r>
            <a:r>
              <a:rPr lang="zh-CN" altLang="en-US" dirty="0"/>
              <a:t> </a:t>
            </a:r>
            <a:r>
              <a:rPr lang="en-US" altLang="zh-CN" dirty="0"/>
              <a:t>billion</a:t>
            </a:r>
            <a:r>
              <a:rPr lang="zh-CN" altLang="en-US" dirty="0"/>
              <a:t> </a:t>
            </a:r>
            <a:r>
              <a:rPr lang="en-US" altLang="zh-CN" dirty="0"/>
              <a:t>directed</a:t>
            </a:r>
            <a:r>
              <a:rPr lang="zh-CN" altLang="en-US" dirty="0"/>
              <a:t> </a:t>
            </a:r>
            <a:r>
              <a:rPr lang="en-US" altLang="zh-CN" dirty="0"/>
              <a:t>edges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0" y="1498600"/>
            <a:ext cx="614362" cy="614362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978" y="3648175"/>
            <a:ext cx="308220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963723-35D5-124D-8276-A192CBD55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E7692FB-3787-DC42-9903-F36291DA1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7DB5A3-0ED0-5D42-9F9F-4014076CEB23}"/>
              </a:ext>
            </a:extLst>
          </p:cNvPr>
          <p:cNvSpPr/>
          <p:nvPr/>
        </p:nvSpPr>
        <p:spPr bwMode="auto">
          <a:xfrm>
            <a:off x="7060877" y="28572"/>
            <a:ext cx="2054547" cy="568325"/>
          </a:xfrm>
          <a:prstGeom prst="roundRect">
            <a:avLst/>
          </a:prstGeom>
          <a:solidFill>
            <a:srgbClr val="7030A0"/>
          </a:solidFill>
          <a:ln w="3175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16488042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Data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99" y="3950345"/>
            <a:ext cx="3306703" cy="1984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720" y="4031274"/>
            <a:ext cx="3157879" cy="1903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接箭头连接符 24"/>
          <p:cNvCxnSpPr/>
          <p:nvPr/>
        </p:nvCxnSpPr>
        <p:spPr>
          <a:xfrm>
            <a:off x="4253972" y="4938888"/>
            <a:ext cx="93454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71575" y="3569609"/>
            <a:ext cx="15796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cs typeface="Times New Roman" panose="02020603050405020304" pitchFamily="18" charset="0"/>
              </a:rPr>
              <a:t>“Pearls”</a:t>
            </a:r>
            <a:endParaRPr lang="zh-CN" altLang="en-US" sz="3200" b="1" dirty="0"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90266" y="3578163"/>
            <a:ext cx="20718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cs typeface="Times New Roman" panose="02020603050405020304" pitchFamily="18" charset="0"/>
              </a:rPr>
              <a:t>“Staircase”</a:t>
            </a:r>
            <a:endParaRPr lang="zh-CN" altLang="en-US" sz="3200" b="1" dirty="0">
              <a:cs typeface="Times New Roman" panose="020206030504050203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5EC8B4-A08C-144E-AF31-556778CD8471}"/>
              </a:ext>
            </a:extLst>
          </p:cNvPr>
          <p:cNvGrpSpPr/>
          <p:nvPr/>
        </p:nvGrpSpPr>
        <p:grpSpPr>
          <a:xfrm>
            <a:off x="717598" y="1123658"/>
            <a:ext cx="7833001" cy="2460564"/>
            <a:chOff x="717598" y="1123658"/>
            <a:chExt cx="7833001" cy="2460564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98" y="1600200"/>
              <a:ext cx="3306703" cy="1984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2720" y="1600199"/>
              <a:ext cx="3157879" cy="1894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直接箭头连接符 24"/>
            <p:cNvCxnSpPr/>
            <p:nvPr/>
          </p:nvCxnSpPr>
          <p:spPr>
            <a:xfrm>
              <a:off x="4253972" y="2539999"/>
              <a:ext cx="93454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871575" y="1138535"/>
              <a:ext cx="133341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cs typeface="Times New Roman" panose="02020603050405020304" pitchFamily="18" charset="0"/>
                </a:rPr>
                <a:t>“Rays”</a:t>
              </a:r>
              <a:endParaRPr lang="zh-CN" altLang="en-US" sz="3200" b="1" dirty="0"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16044" y="1123658"/>
              <a:ext cx="146185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cs typeface="Times New Roman" panose="02020603050405020304" pitchFamily="18" charset="0"/>
                </a:rPr>
                <a:t>“Block”</a:t>
              </a:r>
              <a:endParaRPr lang="zh-CN" altLang="en-US" sz="3200" b="1" dirty="0">
                <a:cs typeface="Times New Roman" panose="02020603050405020304" pitchFamily="18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904" y="524173"/>
            <a:ext cx="614362" cy="61436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05AA95-D568-DB41-9535-E6094364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FA3E0B2-1C9E-2043-9295-07882344A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AF19FB5-B8C1-EC45-B28A-2DE3D232E6CC}"/>
              </a:ext>
            </a:extLst>
          </p:cNvPr>
          <p:cNvSpPr/>
          <p:nvPr/>
        </p:nvSpPr>
        <p:spPr bwMode="auto">
          <a:xfrm>
            <a:off x="7060877" y="28572"/>
            <a:ext cx="2054547" cy="568325"/>
          </a:xfrm>
          <a:prstGeom prst="roundRect">
            <a:avLst/>
          </a:prstGeom>
          <a:solidFill>
            <a:srgbClr val="7030A0"/>
          </a:solidFill>
          <a:ln w="3175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3567804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3074"/>
          <p:cNvSpPr>
            <a:spLocks noGrp="1" noChangeArrowheads="1"/>
          </p:cNvSpPr>
          <p:nvPr>
            <p:ph type="title"/>
          </p:nvPr>
        </p:nvSpPr>
        <p:spPr/>
        <p:txBody>
          <a:bodyPr lIns="82945" tIns="41473" rIns="82945" bIns="41473" anchor="t"/>
          <a:lstStyle/>
          <a:p>
            <a:pPr defTabSz="912813"/>
            <a:r>
              <a:rPr lang="en-US" dirty="0">
                <a:ea typeface="ＭＳ Ｐゴシック" charset="-128"/>
                <a:cs typeface="ＭＳ Ｐゴシック" charset="-128"/>
              </a:rPr>
              <a:t>P1: static graphs - unsupervised</a:t>
            </a:r>
          </a:p>
        </p:txBody>
      </p:sp>
      <p:sp>
        <p:nvSpPr>
          <p:cNvPr id="26629" name="Rectangle 3085"/>
          <p:cNvSpPr>
            <a:spLocks noGrp="1" noChangeArrowheads="1"/>
          </p:cNvSpPr>
          <p:nvPr>
            <p:ph type="body" idx="1"/>
          </p:nvPr>
        </p:nvSpPr>
        <p:spPr>
          <a:xfrm>
            <a:off x="279400" y="1447800"/>
            <a:ext cx="8597900" cy="4648200"/>
          </a:xfrm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Anything suspicious now?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0BF259-2A16-5C47-BC1A-8864DB553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A2E47C-EED9-4449-A3C3-5E4BBA00F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5CC194F-B3EC-884C-8DA4-254501739CC9}"/>
              </a:ext>
            </a:extLst>
          </p:cNvPr>
          <p:cNvGrpSpPr/>
          <p:nvPr/>
        </p:nvGrpSpPr>
        <p:grpSpPr>
          <a:xfrm>
            <a:off x="2590800" y="2461116"/>
            <a:ext cx="4709582" cy="3787284"/>
            <a:chOff x="408164" y="2384916"/>
            <a:chExt cx="4709582" cy="378728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E761727-FDC5-4B4B-874B-33671A51A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3151" y="2596055"/>
              <a:ext cx="680811" cy="81258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002A922-C9DE-404B-9F0A-65BCDD2B7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3151" y="3653658"/>
              <a:ext cx="544602" cy="8125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5C32A63-ECE3-E545-A498-8EA5003BB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2681" y="5359619"/>
              <a:ext cx="465541" cy="812581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98B6452-B237-924F-BCC5-50EAECB1837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91255" y="2804042"/>
              <a:ext cx="1435801" cy="233449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E2EB4DB-017C-9B40-8AA9-80C1818FF97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38703" y="2963919"/>
              <a:ext cx="1488353" cy="1114096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68DC69A-DA91-404E-91AE-DB94B1561D3A}"/>
                </a:ext>
              </a:extLst>
            </p:cNvPr>
            <p:cNvCxnSpPr/>
            <p:nvPr/>
          </p:nvCxnSpPr>
          <p:spPr bwMode="auto">
            <a:xfrm>
              <a:off x="2291255" y="3233463"/>
              <a:ext cx="1447266" cy="1800662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E9582E8-4AAB-4B47-8CA9-C9AEDB1B4448}"/>
                </a:ext>
              </a:extLst>
            </p:cNvPr>
            <p:cNvCxnSpPr/>
            <p:nvPr/>
          </p:nvCxnSpPr>
          <p:spPr bwMode="auto">
            <a:xfrm flipV="1">
              <a:off x="2194664" y="5213131"/>
              <a:ext cx="1532392" cy="515007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D41A9E-7A39-334F-B6DD-C317CE787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2786" y="4035801"/>
              <a:ext cx="838253" cy="83825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E708C3-2BDE-F248-AC76-208EF5849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88616" y="2384916"/>
              <a:ext cx="838253" cy="83825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AD0231E-5D96-234A-81B5-FAFC50F5F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40583" y="5045560"/>
              <a:ext cx="756893" cy="75689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8724C9-A124-1244-9389-1AB00C365002}"/>
                </a:ext>
              </a:extLst>
            </p:cNvPr>
            <p:cNvSpPr txBox="1"/>
            <p:nvPr/>
          </p:nvSpPr>
          <p:spPr>
            <a:xfrm rot="5400000">
              <a:off x="724069" y="4035766"/>
              <a:ext cx="112251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/>
                <a:t>…</a:t>
              </a:r>
            </a:p>
            <a:p>
              <a:endParaRPr lang="en-US" sz="54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647462-2EA3-0B4D-8B23-D06D574C93C6}"/>
                </a:ext>
              </a:extLst>
            </p:cNvPr>
            <p:cNvSpPr txBox="1"/>
            <p:nvPr/>
          </p:nvSpPr>
          <p:spPr>
            <a:xfrm rot="5400000">
              <a:off x="3679325" y="2739271"/>
              <a:ext cx="112251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/>
                <a:t>…</a:t>
              </a:r>
            </a:p>
            <a:p>
              <a:endParaRPr lang="en-US" sz="5400" b="1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57DA9E3-F91C-7A4A-B32A-0B486C5EB45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22656" y="4268949"/>
              <a:ext cx="1763423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946913-4824-8546-9C42-11AC9C3D8582}"/>
              </a:ext>
            </a:extLst>
          </p:cNvPr>
          <p:cNvSpPr txBox="1"/>
          <p:nvPr/>
        </p:nvSpPr>
        <p:spPr>
          <a:xfrm>
            <a:off x="435819" y="2885154"/>
            <a:ext cx="1579278" cy="49244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128.2.2.3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517944-2B83-3A4D-B70A-6E38C14E5CDB}"/>
              </a:ext>
            </a:extLst>
          </p:cNvPr>
          <p:cNvCxnSpPr>
            <a:cxnSpLocks/>
          </p:cNvCxnSpPr>
          <p:nvPr/>
        </p:nvCxnSpPr>
        <p:spPr bwMode="auto">
          <a:xfrm flipV="1">
            <a:off x="2171516" y="3040120"/>
            <a:ext cx="1094198" cy="91255"/>
          </a:xfrm>
          <a:prstGeom prst="line">
            <a:avLst/>
          </a:prstGeom>
          <a:solidFill>
            <a:schemeClr val="accent1"/>
          </a:solidFill>
          <a:ln w="76200" cap="flat" cmpd="dbl" algn="ctr">
            <a:solidFill>
              <a:srgbClr val="00B05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CFADDE-5B66-694C-A16D-8A22FF4A98F1}"/>
              </a:ext>
            </a:extLst>
          </p:cNvPr>
          <p:cNvCxnSpPr>
            <a:cxnSpLocks/>
          </p:cNvCxnSpPr>
          <p:nvPr/>
        </p:nvCxnSpPr>
        <p:spPr bwMode="auto">
          <a:xfrm>
            <a:off x="2208938" y="3346227"/>
            <a:ext cx="1056776" cy="807988"/>
          </a:xfrm>
          <a:prstGeom prst="line">
            <a:avLst/>
          </a:prstGeom>
          <a:solidFill>
            <a:schemeClr val="accent1"/>
          </a:solidFill>
          <a:ln w="76200" cap="flat" cmpd="dbl" algn="ctr">
            <a:solidFill>
              <a:srgbClr val="00B05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3721039-0693-3E42-B9B9-1F535EAF501F}"/>
              </a:ext>
            </a:extLst>
          </p:cNvPr>
          <p:cNvCxnSpPr>
            <a:cxnSpLocks/>
          </p:cNvCxnSpPr>
          <p:nvPr/>
        </p:nvCxnSpPr>
        <p:spPr bwMode="auto">
          <a:xfrm>
            <a:off x="2171516" y="3484836"/>
            <a:ext cx="1113243" cy="2393818"/>
          </a:xfrm>
          <a:prstGeom prst="line">
            <a:avLst/>
          </a:prstGeom>
          <a:solidFill>
            <a:schemeClr val="accent1"/>
          </a:solidFill>
          <a:ln w="76200" cap="flat" cmpd="dbl" algn="ctr">
            <a:solidFill>
              <a:srgbClr val="00B05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25B6928-B7AA-5E4F-8E21-AA35DDFA4358}"/>
              </a:ext>
            </a:extLst>
          </p:cNvPr>
          <p:cNvSpPr txBox="1"/>
          <p:nvPr/>
        </p:nvSpPr>
        <p:spPr>
          <a:xfrm>
            <a:off x="431680" y="3963772"/>
            <a:ext cx="1579278" cy="49244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128.5.5.5</a:t>
            </a:r>
          </a:p>
        </p:txBody>
      </p:sp>
    </p:spTree>
    <p:extLst>
      <p:ext uri="{BB962C8B-B14F-4D97-AF65-F5344CB8AC3E}">
        <p14:creationId xmlns:p14="http://schemas.microsoft.com/office/powerpoint/2010/main" val="283044799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Spikes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out-degree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032" y="2689952"/>
            <a:ext cx="5323968" cy="319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77" y="2493163"/>
            <a:ext cx="2880000" cy="17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78" y="4398163"/>
            <a:ext cx="2880000" cy="173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48763" y="3188718"/>
            <a:ext cx="60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FF0000"/>
                </a:solidFill>
                <a:cs typeface="Times New Roman" panose="02020603050405020304" pitchFamily="18" charset="0"/>
                <a:sym typeface="Symbol"/>
              </a:rPr>
              <a:t></a:t>
            </a:r>
            <a:endParaRPr lang="zh-CN" altLang="en-US" sz="6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51891" y="4869007"/>
            <a:ext cx="60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FF0000"/>
                </a:solidFill>
                <a:cs typeface="Times New Roman" panose="02020603050405020304" pitchFamily="18" charset="0"/>
                <a:sym typeface="Symbol"/>
              </a:rPr>
              <a:t></a:t>
            </a:r>
            <a:endParaRPr lang="zh-CN" altLang="en-US" sz="6000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904" y="524173"/>
            <a:ext cx="614362" cy="614362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5D03A91-4156-A64B-A0E2-0F6B19010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DAADDC9-FA26-ED49-91DC-3D383C80E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B426554-0145-9C4D-BFB1-07E7EECC6050}"/>
              </a:ext>
            </a:extLst>
          </p:cNvPr>
          <p:cNvSpPr/>
          <p:nvPr/>
        </p:nvSpPr>
        <p:spPr bwMode="auto">
          <a:xfrm>
            <a:off x="7060877" y="28572"/>
            <a:ext cx="2054547" cy="568325"/>
          </a:xfrm>
          <a:prstGeom prst="roundRect">
            <a:avLst/>
          </a:prstGeom>
          <a:solidFill>
            <a:srgbClr val="7030A0"/>
          </a:solidFill>
          <a:ln w="3175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32355655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8412A-6532-5F43-B0A2-1687FC59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P1: static – </a:t>
            </a:r>
            <a:r>
              <a:rPr lang="en-US" dirty="0" err="1"/>
              <a:t>unsup</a:t>
            </a:r>
            <a:r>
              <a:rPr lang="en-US" dirty="0"/>
              <a:t>: Recipes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AFA5D-0252-0F44-A04C-5505E6DAD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25925-4AA1-1144-8BA3-AFC94D843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8262D8-4621-504D-92BE-24931BC87D6B}"/>
              </a:ext>
            </a:extLst>
          </p:cNvPr>
          <p:cNvGrpSpPr>
            <a:grpSpLocks noChangeAspect="1"/>
          </p:cNvGrpSpPr>
          <p:nvPr/>
        </p:nvGrpSpPr>
        <p:grpSpPr>
          <a:xfrm>
            <a:off x="419100" y="3280407"/>
            <a:ext cx="3238500" cy="1823789"/>
            <a:chOff x="455026" y="2461116"/>
            <a:chExt cx="6725086" cy="37872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5D719E7-E5CC-074A-B6A4-EB0FB65E14A1}"/>
                </a:ext>
              </a:extLst>
            </p:cNvPr>
            <p:cNvGrpSpPr/>
            <p:nvPr/>
          </p:nvGrpSpPr>
          <p:grpSpPr>
            <a:xfrm>
              <a:off x="3405787" y="2461116"/>
              <a:ext cx="3774325" cy="3787284"/>
              <a:chOff x="1223151" y="2384916"/>
              <a:chExt cx="3774325" cy="378728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AC5D256-B51E-E541-BCF6-1B51DC940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23151" y="2596055"/>
                <a:ext cx="680811" cy="812581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412C95E-D637-BD4D-9C57-030F5BCBD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3151" y="3653658"/>
                <a:ext cx="544602" cy="81258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6DA113D-37DE-8447-BEE7-9FFE30B30E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2681" y="5359619"/>
                <a:ext cx="465541" cy="812581"/>
              </a:xfrm>
              <a:prstGeom prst="rect">
                <a:avLst/>
              </a:prstGeom>
            </p:spPr>
          </p:pic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C56D5C4-16FB-EA41-AD75-BA86CC44F73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91255" y="2804042"/>
                <a:ext cx="1435801" cy="233449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51EBC68-D61A-9041-A920-E3578BEA6C2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38703" y="2963919"/>
                <a:ext cx="1488353" cy="1114096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1852F30-4BD2-5940-A4EC-5E6F04781359}"/>
                  </a:ext>
                </a:extLst>
              </p:cNvPr>
              <p:cNvCxnSpPr/>
              <p:nvPr/>
            </p:nvCxnSpPr>
            <p:spPr bwMode="auto">
              <a:xfrm>
                <a:off x="2291255" y="3233463"/>
                <a:ext cx="1447266" cy="1800662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A129C5A-106D-824D-8BCC-3F009BF5C399}"/>
                  </a:ext>
                </a:extLst>
              </p:cNvPr>
              <p:cNvCxnSpPr/>
              <p:nvPr/>
            </p:nvCxnSpPr>
            <p:spPr bwMode="auto">
              <a:xfrm flipV="1">
                <a:off x="2194664" y="5213131"/>
                <a:ext cx="1532392" cy="515007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6E2BFC7-01D5-D74D-A910-74B4B09B2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2786" y="4035801"/>
                <a:ext cx="838253" cy="838253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E35BC52-7306-0B4D-97DE-34DB29B93D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8616" y="2384916"/>
                <a:ext cx="838253" cy="83825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B4C8DE5-6615-D74F-9950-C92D1466F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40583" y="5045560"/>
                <a:ext cx="756893" cy="756893"/>
              </a:xfrm>
              <a:prstGeom prst="rect">
                <a:avLst/>
              </a:prstGeom>
            </p:spPr>
          </p:pic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2B249C7-2A20-174A-8DF7-59627C388F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22656" y="4268949"/>
                <a:ext cx="1763423" cy="0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A14C9C-C27F-4E4F-B579-AADDDDD1F40B}"/>
                </a:ext>
              </a:extLst>
            </p:cNvPr>
            <p:cNvSpPr txBox="1"/>
            <p:nvPr/>
          </p:nvSpPr>
          <p:spPr>
            <a:xfrm>
              <a:off x="455026" y="2885154"/>
              <a:ext cx="1540863" cy="50990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128.2.2.3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301CFDE-EE4E-4E45-9A49-A95E74E4158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71516" y="3040120"/>
              <a:ext cx="1094198" cy="91255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9F64BE4-B8BA-284A-B7ED-F29E266D75C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08938" y="3346227"/>
              <a:ext cx="1056776" cy="807988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ADD6C8B-BE01-2F48-94D7-D3602D6B254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71516" y="3484836"/>
              <a:ext cx="1113243" cy="2393818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pic>
        <p:nvPicPr>
          <p:cNvPr id="24" name="Picture 4">
            <a:extLst>
              <a:ext uri="{FF2B5EF4-FFF2-40B4-BE49-F238E27FC236}">
                <a16:creationId xmlns:a16="http://schemas.microsoft.com/office/drawing/2014/main" id="{10FB6586-184F-844E-8544-0F9272AA2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442684"/>
            <a:ext cx="2101430" cy="149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94CFBD-2BF5-9E45-AFCF-1A5AFE62BAFF}"/>
              </a:ext>
            </a:extLst>
          </p:cNvPr>
          <p:cNvCxnSpPr>
            <a:cxnSpLocks/>
          </p:cNvCxnSpPr>
          <p:nvPr/>
        </p:nvCxnSpPr>
        <p:spPr bwMode="auto">
          <a:xfrm>
            <a:off x="4318000" y="2019300"/>
            <a:ext cx="0" cy="40259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39C5096-7003-3048-A8EC-5D485267F56C}"/>
              </a:ext>
            </a:extLst>
          </p:cNvPr>
          <p:cNvSpPr txBox="1"/>
          <p:nvPr/>
        </p:nvSpPr>
        <p:spPr>
          <a:xfrm>
            <a:off x="4572000" y="1942544"/>
            <a:ext cx="27254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R1.1) Power law </a:t>
            </a:r>
          </a:p>
          <a:p>
            <a:pPr algn="l"/>
            <a:r>
              <a:rPr lang="en-US" dirty="0"/>
              <a:t>violations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6C5469-8372-4B41-B723-19DA19612A8E}"/>
              </a:ext>
            </a:extLst>
          </p:cNvPr>
          <p:cNvSpPr txBox="1"/>
          <p:nvPr/>
        </p:nvSpPr>
        <p:spPr>
          <a:xfrm>
            <a:off x="4572000" y="4116938"/>
            <a:ext cx="26532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R1.2) </a:t>
            </a:r>
            <a:r>
              <a:rPr lang="en-US" dirty="0" err="1"/>
              <a:t>eigenPlots</a:t>
            </a:r>
            <a:endParaRPr lang="en-US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DCD830CA-57BB-C442-AB25-7B2B62F99A32}"/>
              </a:ext>
            </a:extLst>
          </p:cNvPr>
          <p:cNvSpPr/>
          <p:nvPr/>
        </p:nvSpPr>
        <p:spPr bwMode="auto">
          <a:xfrm>
            <a:off x="2417945" y="1580165"/>
            <a:ext cx="345709" cy="457200"/>
          </a:xfrm>
          <a:prstGeom prst="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87299048-1C9D-7D40-8102-8C5D1796EDC3}"/>
              </a:ext>
            </a:extLst>
          </p:cNvPr>
          <p:cNvSpPr/>
          <p:nvPr/>
        </p:nvSpPr>
        <p:spPr bwMode="auto">
          <a:xfrm>
            <a:off x="6996058" y="1490589"/>
            <a:ext cx="345709" cy="457200"/>
          </a:xfrm>
          <a:prstGeom prst="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1CF6795-9CC0-1740-BA3E-A115CD1C5624}"/>
              </a:ext>
            </a:extLst>
          </p:cNvPr>
          <p:cNvGrpSpPr/>
          <p:nvPr/>
        </p:nvGrpSpPr>
        <p:grpSpPr>
          <a:xfrm>
            <a:off x="4807192" y="4954212"/>
            <a:ext cx="3978528" cy="819043"/>
            <a:chOff x="4807192" y="4954212"/>
            <a:chExt cx="3978528" cy="81904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5009B4A-EA4D-A046-B818-765D6E37BD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52103" y="4954212"/>
              <a:ext cx="3233617" cy="819043"/>
              <a:chOff x="717598" y="1600199"/>
              <a:chExt cx="7833001" cy="1984023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3EDF7E0-81C7-6C45-80BC-4515E1AE78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7598" y="1600200"/>
                <a:ext cx="3306703" cy="19840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" name="Picture 3">
                <a:extLst>
                  <a:ext uri="{FF2B5EF4-FFF2-40B4-BE49-F238E27FC236}">
                    <a16:creationId xmlns:a16="http://schemas.microsoft.com/office/drawing/2014/main" id="{206D9CAD-8846-744A-A87D-5CA5B94E2F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2720" y="1600199"/>
                <a:ext cx="3157879" cy="1894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37" name="直接箭头连接符 24">
                <a:extLst>
                  <a:ext uri="{FF2B5EF4-FFF2-40B4-BE49-F238E27FC236}">
                    <a16:creationId xmlns:a16="http://schemas.microsoft.com/office/drawing/2014/main" id="{E556CE20-9438-A54A-82B8-7C93F4800958}"/>
                  </a:ext>
                </a:extLst>
              </p:cNvPr>
              <p:cNvCxnSpPr/>
              <p:nvPr/>
            </p:nvCxnSpPr>
            <p:spPr>
              <a:xfrm>
                <a:off x="4253972" y="2539999"/>
                <a:ext cx="93454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820765C-BD0F-D241-8838-D98233343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07192" y="5046829"/>
              <a:ext cx="342417" cy="342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0266787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C931-2B3C-E748-8F27-59A81F6E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do that from scratch?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06BF9-093C-E746-91C7-7DA6C0858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700" y="1376360"/>
            <a:ext cx="6921500" cy="4648200"/>
          </a:xfrm>
        </p:spPr>
        <p:txBody>
          <a:bodyPr/>
          <a:lstStyle/>
          <a:p>
            <a:r>
              <a:rPr lang="en-US" dirty="0"/>
              <a:t>Not necessarily: Visualization &amp; ‘attention routing’ packages</a:t>
            </a:r>
          </a:p>
          <a:p>
            <a:r>
              <a:rPr lang="en-US" dirty="0"/>
              <a:t>Polo Chau +:</a:t>
            </a:r>
          </a:p>
          <a:p>
            <a:r>
              <a:rPr lang="en-US" sz="2800" dirty="0">
                <a:hlinkClick r:id="rId2"/>
              </a:rPr>
              <a:t>http://fredhohman.com/papers/playground</a:t>
            </a:r>
            <a:endParaRPr lang="en-US" sz="2800" dirty="0"/>
          </a:p>
          <a:p>
            <a:pPr marL="0" indent="0">
              <a:buNone/>
            </a:pPr>
            <a:endParaRPr lang="en-US" sz="2800" dirty="0">
              <a:hlinkClick r:id="rId3"/>
            </a:endParaRPr>
          </a:p>
          <a:p>
            <a:r>
              <a:rPr lang="en-US" sz="2800" dirty="0" err="1"/>
              <a:t>Danai</a:t>
            </a:r>
            <a:r>
              <a:rPr lang="en-US" sz="2800" dirty="0"/>
              <a:t> </a:t>
            </a:r>
            <a:r>
              <a:rPr lang="en-US" sz="2800" dirty="0" err="1"/>
              <a:t>Koutra</a:t>
            </a:r>
            <a:r>
              <a:rPr lang="en-US" sz="2800" dirty="0"/>
              <a:t> + : PERSEUS-HUB</a:t>
            </a:r>
          </a:p>
          <a:p>
            <a:r>
              <a:rPr lang="en-US" sz="2800" dirty="0">
                <a:hlinkClick r:id="rId4"/>
              </a:rPr>
              <a:t>http://perseushub.com</a:t>
            </a:r>
            <a:endParaRPr lang="en-US" sz="2800" dirty="0"/>
          </a:p>
          <a:p>
            <a:r>
              <a:rPr lang="en-US" sz="2800" dirty="0">
                <a:hlinkClick r:id="rId5"/>
              </a:rPr>
              <a:t>http://perseushub.com/datasets/27</a:t>
            </a:r>
            <a:endParaRPr lang="en-US" sz="2800" dirty="0"/>
          </a:p>
          <a:p>
            <a:r>
              <a:rPr lang="en-US" sz="2800" dirty="0">
                <a:hlinkClick r:id="rId6"/>
              </a:rPr>
              <a:t>Di Jin</a:t>
            </a:r>
            <a:endParaRPr lang="en-US" sz="2800" dirty="0">
              <a:hlinkClick r:id="rId3"/>
            </a:endParaRPr>
          </a:p>
          <a:p>
            <a:endParaRPr lang="en-US" sz="2800" dirty="0">
              <a:hlinkClick r:id="rId3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37F9F-85D4-A343-BF88-C7893B3CB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9BB27-8B4D-0649-B9DF-AE849125C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E92C3A-F8A1-AC49-9BA6-ED87929E11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8955"/>
          <a:stretch/>
        </p:blipFill>
        <p:spPr>
          <a:xfrm>
            <a:off x="330200" y="2462554"/>
            <a:ext cx="1066800" cy="1080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6BD374-5276-5C4B-802B-6F7A18F0F3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3987976"/>
            <a:ext cx="922192" cy="926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7EE562-AE48-664B-8DE7-88F2CEEF995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806" b="27649"/>
          <a:stretch/>
        </p:blipFill>
        <p:spPr>
          <a:xfrm>
            <a:off x="153987" y="5359045"/>
            <a:ext cx="1171575" cy="124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4569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B1C22-280B-9948-91DB-6AA909B6B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0717"/>
            <a:ext cx="7772400" cy="685800"/>
          </a:xfrm>
        </p:spPr>
        <p:txBody>
          <a:bodyPr/>
          <a:lstStyle/>
          <a:p>
            <a:r>
              <a:rPr lang="en-US" dirty="0"/>
              <a:t>PERSEUS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36A41D8-3C9D-B049-9334-3503E451B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38" y="866517"/>
            <a:ext cx="4600575" cy="5601995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79BE6-1BAD-614F-B44D-3AA3E4CA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35B56-614F-A34C-8D3E-103E6B11C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32142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6EF6-E7D2-454E-9855-8BD1E703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PERSEUS-HUB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F64C7-F2C3-B746-9867-7C40F6B05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447800"/>
            <a:ext cx="8367889" cy="101317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http://perseushub.com</a:t>
            </a:r>
            <a:endParaRPr lang="en-US" dirty="0"/>
          </a:p>
          <a:p>
            <a:r>
              <a:rPr lang="en-US" dirty="0">
                <a:hlinkClick r:id="rId3"/>
              </a:rPr>
              <a:t>http://www.mdpi.com/2227-9709/4/3/22/pdf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05078-C9EA-7042-9145-31AA7C74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15908-9DBB-1649-B668-C366EC321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75FA72-7302-F541-96BE-A0C9C9329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589" y="2642763"/>
            <a:ext cx="4852811" cy="3118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937C72-5BC4-C042-89FC-8A0000F3A8D4}"/>
              </a:ext>
            </a:extLst>
          </p:cNvPr>
          <p:cNvSpPr txBox="1"/>
          <p:nvPr/>
        </p:nvSpPr>
        <p:spPr>
          <a:xfrm>
            <a:off x="1" y="5960453"/>
            <a:ext cx="9143999" cy="892552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+, 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PERSEUS-HUB: Interactive and Collective Exploration of Large-Scale Graphs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Informatics 2017</a:t>
            </a:r>
          </a:p>
        </p:txBody>
      </p:sp>
    </p:spTree>
    <p:extLst>
      <p:ext uri="{BB962C8B-B14F-4D97-AF65-F5344CB8AC3E}">
        <p14:creationId xmlns:p14="http://schemas.microsoft.com/office/powerpoint/2010/main" val="2659309973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6EF6-E7D2-454E-9855-8BD1E703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PERSEUS-HUB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F64C7-F2C3-B746-9867-7C40F6B05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447800"/>
            <a:ext cx="8367889" cy="1013178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www.mdpi.com</a:t>
            </a:r>
            <a:r>
              <a:rPr lang="en-US" dirty="0"/>
              <a:t>/2227-9709/4/3/22/</a:t>
            </a:r>
            <a:r>
              <a:rPr lang="en-US" dirty="0" err="1"/>
              <a:t>htm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05078-C9EA-7042-9145-31AA7C74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15908-9DBB-1649-B668-C366EC321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56CD2B93-7B93-294B-AE7E-17ABBBC51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2216150"/>
            <a:ext cx="5359400" cy="311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728E96-EDF8-F848-8A10-9EDC3D678045}"/>
              </a:ext>
            </a:extLst>
          </p:cNvPr>
          <p:cNvSpPr txBox="1"/>
          <p:nvPr/>
        </p:nvSpPr>
        <p:spPr>
          <a:xfrm>
            <a:off x="1" y="5960453"/>
            <a:ext cx="9143999" cy="892552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+, 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PERSEUS-HUB: Interactive and Collective Exploration of Large-Scale Graphs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Informatics 2017</a:t>
            </a:r>
          </a:p>
        </p:txBody>
      </p:sp>
    </p:spTree>
    <p:extLst>
      <p:ext uri="{BB962C8B-B14F-4D97-AF65-F5344CB8AC3E}">
        <p14:creationId xmlns:p14="http://schemas.microsoft.com/office/powerpoint/2010/main" val="538647692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Motivation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Why study graphs for amazon?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Part#1: Static graphs - unsupervised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Part#2: Static graphs – semi-supervised</a:t>
            </a:r>
          </a:p>
          <a:p>
            <a:pPr lvl="1"/>
            <a:r>
              <a:rPr lang="en-US" sz="2400" dirty="0">
                <a:ea typeface="ＭＳ Ｐゴシック" charset="-128"/>
                <a:cs typeface="ＭＳ Ｐゴシック" charset="-128"/>
              </a:rPr>
              <a:t>Motivation: e-bay fraud [Chau+]</a:t>
            </a:r>
          </a:p>
          <a:p>
            <a:pPr lvl="1"/>
            <a:r>
              <a:rPr lang="en-US" sz="2400" dirty="0">
                <a:ea typeface="ＭＳ Ｐゴシック" charset="-128"/>
                <a:cs typeface="ＭＳ Ｐゴシック" charset="-128"/>
              </a:rPr>
              <a:t>BP: Basics</a:t>
            </a:r>
          </a:p>
          <a:p>
            <a:pPr lvl="1"/>
            <a:r>
              <a:rPr lang="en-US" sz="2400" dirty="0">
                <a:ea typeface="ＭＳ Ｐゴシック" charset="-128"/>
                <a:cs typeface="ＭＳ Ｐゴシック" charset="-128"/>
              </a:rPr>
              <a:t>Linearized BP [</a:t>
            </a:r>
            <a:r>
              <a:rPr lang="en-US" sz="2400" dirty="0" err="1">
                <a:ea typeface="ＭＳ Ｐゴシック" charset="-128"/>
                <a:cs typeface="ＭＳ Ｐゴシック" charset="-128"/>
              </a:rPr>
              <a:t>Koutra</a:t>
            </a:r>
            <a:r>
              <a:rPr lang="en-US" sz="2400" dirty="0">
                <a:ea typeface="ＭＳ Ｐゴシック" charset="-128"/>
                <a:cs typeface="ＭＳ Ｐゴシック" charset="-128"/>
              </a:rPr>
              <a:t> +]</a:t>
            </a:r>
          </a:p>
          <a:p>
            <a:pPr lvl="1"/>
            <a:r>
              <a:rPr lang="en-US" sz="2400" dirty="0">
                <a:ea typeface="ＭＳ Ｐゴシック" charset="-128"/>
                <a:cs typeface="ＭＳ Ｐゴシック" charset="-128"/>
              </a:rPr>
              <a:t>Applications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…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01613" y="32924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15FA20-ABBE-B442-937E-BE76BB23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94DD1D-C3EC-314B-8C9A-955C0DB8D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32208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42596" y="2151727"/>
            <a:ext cx="6458819" cy="378565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Part 2:</a:t>
            </a:r>
          </a:p>
          <a:p>
            <a:r>
              <a:rPr lang="en-US" sz="8000" dirty="0">
                <a:solidFill>
                  <a:schemeClr val="bg1"/>
                </a:solidFill>
              </a:rPr>
              <a:t>Static graphs;</a:t>
            </a:r>
          </a:p>
          <a:p>
            <a:r>
              <a:rPr lang="en-US" sz="8000" dirty="0">
                <a:solidFill>
                  <a:schemeClr val="bg1"/>
                </a:solidFill>
              </a:rPr>
              <a:t>Semi-sup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AAD185-380B-F64F-A411-B6A63799E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92B03B3-FF71-AA43-BD74-42B076CB9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01803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8412A-6532-5F43-B0A2-1687FC59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P2: static – semi-sup: Recipes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AFA5D-0252-0F44-A04C-5505E6DAD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25925-4AA1-1144-8BA3-AFC94D843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94CFBD-2BF5-9E45-AFCF-1A5AFE62BAFF}"/>
              </a:ext>
            </a:extLst>
          </p:cNvPr>
          <p:cNvCxnSpPr>
            <a:cxnSpLocks/>
          </p:cNvCxnSpPr>
          <p:nvPr/>
        </p:nvCxnSpPr>
        <p:spPr bwMode="auto">
          <a:xfrm>
            <a:off x="4318000" y="2019300"/>
            <a:ext cx="0" cy="40259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32" name="Down Arrow 31">
            <a:extLst>
              <a:ext uri="{FF2B5EF4-FFF2-40B4-BE49-F238E27FC236}">
                <a16:creationId xmlns:a16="http://schemas.microsoft.com/office/drawing/2014/main" id="{DCD830CA-57BB-C442-AB25-7B2B62F99A32}"/>
              </a:ext>
            </a:extLst>
          </p:cNvPr>
          <p:cNvSpPr/>
          <p:nvPr/>
        </p:nvSpPr>
        <p:spPr bwMode="auto">
          <a:xfrm>
            <a:off x="2417945" y="1580165"/>
            <a:ext cx="345709" cy="457200"/>
          </a:xfrm>
          <a:prstGeom prst="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87299048-1C9D-7D40-8102-8C5D1796EDC3}"/>
              </a:ext>
            </a:extLst>
          </p:cNvPr>
          <p:cNvSpPr/>
          <p:nvPr/>
        </p:nvSpPr>
        <p:spPr bwMode="auto">
          <a:xfrm>
            <a:off x="6996058" y="1490589"/>
            <a:ext cx="345709" cy="457200"/>
          </a:xfrm>
          <a:prstGeom prst="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26A0A4-80B6-CB4B-9555-CE9506A8EF0D}"/>
              </a:ext>
            </a:extLst>
          </p:cNvPr>
          <p:cNvGrpSpPr>
            <a:grpSpLocks noChangeAspect="1"/>
          </p:cNvGrpSpPr>
          <p:nvPr/>
        </p:nvGrpSpPr>
        <p:grpSpPr>
          <a:xfrm>
            <a:off x="389381" y="3053072"/>
            <a:ext cx="3359376" cy="1958355"/>
            <a:chOff x="453148" y="2461116"/>
            <a:chExt cx="6726964" cy="392151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484FBC9-7EF1-3740-B5B8-85C56BA6500B}"/>
                </a:ext>
              </a:extLst>
            </p:cNvPr>
            <p:cNvGrpSpPr/>
            <p:nvPr/>
          </p:nvGrpSpPr>
          <p:grpSpPr>
            <a:xfrm>
              <a:off x="3405787" y="2461116"/>
              <a:ext cx="3774325" cy="3787284"/>
              <a:chOff x="1223151" y="2384916"/>
              <a:chExt cx="3774325" cy="3787284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AAB14EEF-A39D-7144-858F-5FC0068B1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23151" y="2596055"/>
                <a:ext cx="680811" cy="812581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5AEFCF79-AC39-BE43-BB5F-993A81D48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3151" y="3653658"/>
                <a:ext cx="544602" cy="812581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31AA18F2-0ECF-D241-8399-D3206ED0C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2681" y="5359619"/>
                <a:ext cx="465541" cy="812581"/>
              </a:xfrm>
              <a:prstGeom prst="rect">
                <a:avLst/>
              </a:prstGeom>
            </p:spPr>
          </p:pic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92767CA-7C98-6C4C-87B6-1383CBF34FD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91255" y="2804042"/>
                <a:ext cx="1435801" cy="233449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1E261E6-8107-5B4A-BF18-2A86EA8600B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38703" y="2963919"/>
                <a:ext cx="1488353" cy="1114096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C268359-6AAB-C645-BBC2-9DEDFD530515}"/>
                  </a:ext>
                </a:extLst>
              </p:cNvPr>
              <p:cNvCxnSpPr/>
              <p:nvPr/>
            </p:nvCxnSpPr>
            <p:spPr bwMode="auto">
              <a:xfrm>
                <a:off x="2291255" y="3233463"/>
                <a:ext cx="1447266" cy="1800662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BF4E89D-3B81-4A4E-A493-A5DCFDC841B3}"/>
                  </a:ext>
                </a:extLst>
              </p:cNvPr>
              <p:cNvCxnSpPr/>
              <p:nvPr/>
            </p:nvCxnSpPr>
            <p:spPr bwMode="auto">
              <a:xfrm flipV="1">
                <a:off x="2194664" y="5213131"/>
                <a:ext cx="1532392" cy="515007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9F535C40-8EB5-9942-990E-1BCEDEF920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2786" y="4035801"/>
                <a:ext cx="838253" cy="83825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6288F4F7-8118-BF40-9297-0C4A57A83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8616" y="2384916"/>
                <a:ext cx="838253" cy="838253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C643599-775C-5845-AE50-911B6CFFC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40583" y="5045560"/>
                <a:ext cx="756893" cy="756893"/>
              </a:xfrm>
              <a:prstGeom prst="rect">
                <a:avLst/>
              </a:prstGeom>
            </p:spPr>
          </p:pic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442FC01-40D6-184D-BE9E-D3CBE889425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22656" y="4268949"/>
                <a:ext cx="1763423" cy="0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FC5353F-1F70-A54C-A466-E7730A1C5C23}"/>
                </a:ext>
              </a:extLst>
            </p:cNvPr>
            <p:cNvSpPr txBox="1"/>
            <p:nvPr/>
          </p:nvSpPr>
          <p:spPr>
            <a:xfrm>
              <a:off x="453148" y="2885153"/>
              <a:ext cx="1544616" cy="52386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128.2.2.3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089C118-F961-234E-A1B5-FA645F7BA0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71516" y="3040120"/>
              <a:ext cx="1094198" cy="91255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81F0A85-92BA-E643-BEA2-FAE8EEA9142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08938" y="3346227"/>
              <a:ext cx="1056776" cy="807988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28BBCA0-F3EA-AC41-AC32-860A64117F7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71516" y="3484836"/>
              <a:ext cx="1113243" cy="2393818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2603627-7A77-C544-B83B-7165DF020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55812" y="5298724"/>
              <a:ext cx="1157708" cy="108390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D973D5F-EAB3-844A-AA5E-7A6ED0C83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5552" y="3459453"/>
              <a:ext cx="856313" cy="979347"/>
            </a:xfrm>
            <a:prstGeom prst="rect">
              <a:avLst/>
            </a:prstGeom>
          </p:spPr>
        </p:pic>
      </p:grpSp>
      <p:sp>
        <p:nvSpPr>
          <p:cNvPr id="54" name="Content Placeholder 5">
            <a:extLst>
              <a:ext uri="{FF2B5EF4-FFF2-40B4-BE49-F238E27FC236}">
                <a16:creationId xmlns:a16="http://schemas.microsoft.com/office/drawing/2014/main" id="{743FA2DF-D16B-F440-86A6-C84D6E9C7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267" y="2130032"/>
            <a:ext cx="4793168" cy="6540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R2: BP, and zooBP</a:t>
            </a:r>
            <a:endParaRPr lang="en-US" dirty="0">
              <a:hlinkClick r:id="rId10"/>
            </a:endParaRPr>
          </a:p>
          <a:p>
            <a:pPr marL="0" indent="0">
              <a:buNone/>
            </a:pPr>
            <a:r>
              <a:rPr lang="en-US" sz="2000" dirty="0">
                <a:hlinkClick r:id="rId10"/>
              </a:rPr>
              <a:t>www.cs.cmu.edu/~deswaran/code/zoobp.zip</a:t>
            </a:r>
            <a:endParaRPr lang="en-US" sz="2000" dirty="0"/>
          </a:p>
        </p:txBody>
      </p:sp>
      <p:pic>
        <p:nvPicPr>
          <p:cNvPr id="55" name="Picture 54" descr="schematic-1.png">
            <a:extLst>
              <a:ext uri="{FF2B5EF4-FFF2-40B4-BE49-F238E27FC236}">
                <a16:creationId xmlns:a16="http://schemas.microsoft.com/office/drawing/2014/main" id="{EF37CBC2-A8FC-484E-9E70-AF8ECBF818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36" y="3877504"/>
            <a:ext cx="2692986" cy="201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96581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E-bay Fraud detection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4556125" y="3062288"/>
            <a:ext cx="4186238" cy="2185987"/>
            <a:chOff x="4556125" y="3062288"/>
            <a:chExt cx="4186238" cy="2185987"/>
          </a:xfrm>
        </p:grpSpPr>
        <p:sp>
          <p:nvSpPr>
            <p:cNvPr id="163847" name="Oval 6"/>
            <p:cNvSpPr>
              <a:spLocks noChangeArrowheads="1"/>
            </p:cNvSpPr>
            <p:nvPr/>
          </p:nvSpPr>
          <p:spPr bwMode="auto">
            <a:xfrm>
              <a:off x="5122863" y="3063875"/>
              <a:ext cx="203200" cy="188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48" name="Oval 7"/>
            <p:cNvSpPr>
              <a:spLocks noChangeArrowheads="1"/>
            </p:cNvSpPr>
            <p:nvPr/>
          </p:nvSpPr>
          <p:spPr bwMode="auto">
            <a:xfrm>
              <a:off x="6654800" y="3068638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49" name="Oval 8"/>
            <p:cNvSpPr>
              <a:spLocks noChangeArrowheads="1"/>
            </p:cNvSpPr>
            <p:nvPr/>
          </p:nvSpPr>
          <p:spPr bwMode="auto">
            <a:xfrm>
              <a:off x="7400925" y="3062288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50" name="Oval 9"/>
            <p:cNvSpPr>
              <a:spLocks noChangeArrowheads="1"/>
            </p:cNvSpPr>
            <p:nvPr/>
          </p:nvSpPr>
          <p:spPr bwMode="auto">
            <a:xfrm>
              <a:off x="5892800" y="3062288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51" name="Oval 11"/>
            <p:cNvSpPr>
              <a:spLocks noChangeArrowheads="1"/>
            </p:cNvSpPr>
            <p:nvPr/>
          </p:nvSpPr>
          <p:spPr bwMode="auto">
            <a:xfrm>
              <a:off x="4818063" y="4059238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52" name="Oval 12"/>
            <p:cNvSpPr>
              <a:spLocks noChangeArrowheads="1"/>
            </p:cNvSpPr>
            <p:nvPr/>
          </p:nvSpPr>
          <p:spPr bwMode="auto">
            <a:xfrm>
              <a:off x="6350000" y="4064000"/>
              <a:ext cx="203200" cy="188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53" name="Oval 13"/>
            <p:cNvSpPr>
              <a:spLocks noChangeArrowheads="1"/>
            </p:cNvSpPr>
            <p:nvPr/>
          </p:nvSpPr>
          <p:spPr bwMode="auto">
            <a:xfrm>
              <a:off x="7096125" y="4057650"/>
              <a:ext cx="203200" cy="188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54" name="Oval 14"/>
            <p:cNvSpPr>
              <a:spLocks noChangeArrowheads="1"/>
            </p:cNvSpPr>
            <p:nvPr/>
          </p:nvSpPr>
          <p:spPr bwMode="auto">
            <a:xfrm>
              <a:off x="5588000" y="4057650"/>
              <a:ext cx="203200" cy="188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55" name="Oval 15"/>
            <p:cNvSpPr>
              <a:spLocks noChangeArrowheads="1"/>
            </p:cNvSpPr>
            <p:nvPr/>
          </p:nvSpPr>
          <p:spPr bwMode="auto">
            <a:xfrm>
              <a:off x="7962900" y="4052888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56" name="Oval 16"/>
            <p:cNvSpPr>
              <a:spLocks noChangeArrowheads="1"/>
            </p:cNvSpPr>
            <p:nvPr/>
          </p:nvSpPr>
          <p:spPr bwMode="auto">
            <a:xfrm>
              <a:off x="4556125" y="5054600"/>
              <a:ext cx="203200" cy="188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57" name="Oval 17"/>
            <p:cNvSpPr>
              <a:spLocks noChangeArrowheads="1"/>
            </p:cNvSpPr>
            <p:nvPr/>
          </p:nvSpPr>
          <p:spPr bwMode="auto">
            <a:xfrm>
              <a:off x="6088063" y="5059363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58" name="Oval 18"/>
            <p:cNvSpPr>
              <a:spLocks noChangeArrowheads="1"/>
            </p:cNvSpPr>
            <p:nvPr/>
          </p:nvSpPr>
          <p:spPr bwMode="auto">
            <a:xfrm>
              <a:off x="6834188" y="5053013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59" name="Oval 19"/>
            <p:cNvSpPr>
              <a:spLocks noChangeArrowheads="1"/>
            </p:cNvSpPr>
            <p:nvPr/>
          </p:nvSpPr>
          <p:spPr bwMode="auto">
            <a:xfrm>
              <a:off x="5326063" y="5053013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60" name="Oval 20"/>
            <p:cNvSpPr>
              <a:spLocks noChangeArrowheads="1"/>
            </p:cNvSpPr>
            <p:nvPr/>
          </p:nvSpPr>
          <p:spPr bwMode="auto">
            <a:xfrm>
              <a:off x="7700963" y="5048250"/>
              <a:ext cx="203200" cy="188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861" name="Oval 21"/>
            <p:cNvSpPr>
              <a:spLocks noChangeArrowheads="1"/>
            </p:cNvSpPr>
            <p:nvPr/>
          </p:nvSpPr>
          <p:spPr bwMode="auto">
            <a:xfrm>
              <a:off x="8539163" y="5043488"/>
              <a:ext cx="203200" cy="188912"/>
            </a:xfrm>
            <a:prstGeom prst="ellipse">
              <a:avLst/>
            </a:prstGeom>
            <a:solidFill>
              <a:srgbClr val="009051"/>
            </a:solidFill>
            <a:ln w="9525">
              <a:solidFill>
                <a:srgbClr val="00905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63862" name="AutoShape 22"/>
            <p:cNvCxnSpPr>
              <a:cxnSpLocks noChangeShapeType="1"/>
              <a:stCxn id="163847" idx="4"/>
              <a:endCxn id="163851" idx="0"/>
            </p:cNvCxnSpPr>
            <p:nvPr/>
          </p:nvCxnSpPr>
          <p:spPr bwMode="auto">
            <a:xfrm flipH="1">
              <a:off x="4919663" y="3252788"/>
              <a:ext cx="304800" cy="8064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63" name="AutoShape 23"/>
            <p:cNvCxnSpPr>
              <a:cxnSpLocks noChangeShapeType="1"/>
              <a:stCxn id="163847" idx="4"/>
              <a:endCxn id="163854" idx="1"/>
            </p:cNvCxnSpPr>
            <p:nvPr/>
          </p:nvCxnSpPr>
          <p:spPr bwMode="auto">
            <a:xfrm>
              <a:off x="5224463" y="3252788"/>
              <a:ext cx="393700" cy="831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64" name="AutoShape 24"/>
            <p:cNvCxnSpPr>
              <a:cxnSpLocks noChangeShapeType="1"/>
              <a:stCxn id="163847" idx="5"/>
              <a:endCxn id="163852" idx="1"/>
            </p:cNvCxnSpPr>
            <p:nvPr/>
          </p:nvCxnSpPr>
          <p:spPr bwMode="auto">
            <a:xfrm>
              <a:off x="5295900" y="3225800"/>
              <a:ext cx="1084263" cy="8651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65" name="AutoShape 25"/>
            <p:cNvCxnSpPr>
              <a:cxnSpLocks noChangeShapeType="1"/>
              <a:stCxn id="163847" idx="6"/>
              <a:endCxn id="163853" idx="2"/>
            </p:cNvCxnSpPr>
            <p:nvPr/>
          </p:nvCxnSpPr>
          <p:spPr bwMode="auto">
            <a:xfrm>
              <a:off x="5326063" y="3159125"/>
              <a:ext cx="1770062" cy="9937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66" name="AutoShape 26"/>
            <p:cNvCxnSpPr>
              <a:cxnSpLocks noChangeShapeType="1"/>
              <a:stCxn id="163847" idx="6"/>
              <a:endCxn id="163855" idx="2"/>
            </p:cNvCxnSpPr>
            <p:nvPr/>
          </p:nvCxnSpPr>
          <p:spPr bwMode="auto">
            <a:xfrm>
              <a:off x="5326063" y="3159125"/>
              <a:ext cx="2636837" cy="9890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67" name="AutoShape 27"/>
            <p:cNvCxnSpPr>
              <a:cxnSpLocks noChangeShapeType="1"/>
              <a:stCxn id="163850" idx="4"/>
              <a:endCxn id="163854" idx="7"/>
            </p:cNvCxnSpPr>
            <p:nvPr/>
          </p:nvCxnSpPr>
          <p:spPr bwMode="auto">
            <a:xfrm flipH="1">
              <a:off x="5761038" y="3251200"/>
              <a:ext cx="233362" cy="833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68" name="AutoShape 28"/>
            <p:cNvCxnSpPr>
              <a:cxnSpLocks noChangeShapeType="1"/>
              <a:stCxn id="163850" idx="3"/>
              <a:endCxn id="163851" idx="7"/>
            </p:cNvCxnSpPr>
            <p:nvPr/>
          </p:nvCxnSpPr>
          <p:spPr bwMode="auto">
            <a:xfrm flipH="1">
              <a:off x="4991100" y="3224213"/>
              <a:ext cx="931863" cy="8620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69" name="AutoShape 29"/>
            <p:cNvCxnSpPr>
              <a:cxnSpLocks noChangeShapeType="1"/>
              <a:stCxn id="163848" idx="3"/>
              <a:endCxn id="163851" idx="7"/>
            </p:cNvCxnSpPr>
            <p:nvPr/>
          </p:nvCxnSpPr>
          <p:spPr bwMode="auto">
            <a:xfrm flipH="1">
              <a:off x="4991100" y="3230563"/>
              <a:ext cx="1693863" cy="8556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70" name="AutoShape 30"/>
            <p:cNvCxnSpPr>
              <a:cxnSpLocks noChangeShapeType="1"/>
              <a:stCxn id="163849" idx="3"/>
              <a:endCxn id="163851" idx="7"/>
            </p:cNvCxnSpPr>
            <p:nvPr/>
          </p:nvCxnSpPr>
          <p:spPr bwMode="auto">
            <a:xfrm flipH="1">
              <a:off x="4991100" y="3224213"/>
              <a:ext cx="2439988" cy="8620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71" name="AutoShape 31"/>
            <p:cNvCxnSpPr>
              <a:cxnSpLocks noChangeShapeType="1"/>
              <a:stCxn id="163849" idx="5"/>
              <a:endCxn id="163855" idx="0"/>
            </p:cNvCxnSpPr>
            <p:nvPr/>
          </p:nvCxnSpPr>
          <p:spPr bwMode="auto">
            <a:xfrm>
              <a:off x="7573963" y="3224213"/>
              <a:ext cx="490537" cy="8286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72" name="AutoShape 32"/>
            <p:cNvCxnSpPr>
              <a:cxnSpLocks noChangeShapeType="1"/>
              <a:stCxn id="163849" idx="4"/>
              <a:endCxn id="163853" idx="7"/>
            </p:cNvCxnSpPr>
            <p:nvPr/>
          </p:nvCxnSpPr>
          <p:spPr bwMode="auto">
            <a:xfrm flipH="1">
              <a:off x="7269163" y="3251200"/>
              <a:ext cx="233362" cy="833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73" name="AutoShape 33"/>
            <p:cNvCxnSpPr>
              <a:cxnSpLocks noChangeShapeType="1"/>
              <a:stCxn id="163849" idx="3"/>
              <a:endCxn id="163852" idx="0"/>
            </p:cNvCxnSpPr>
            <p:nvPr/>
          </p:nvCxnSpPr>
          <p:spPr bwMode="auto">
            <a:xfrm flipH="1">
              <a:off x="6451600" y="3224213"/>
              <a:ext cx="979488" cy="8397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74" name="AutoShape 34"/>
            <p:cNvCxnSpPr>
              <a:cxnSpLocks noChangeShapeType="1"/>
              <a:stCxn id="163848" idx="4"/>
              <a:endCxn id="163854" idx="7"/>
            </p:cNvCxnSpPr>
            <p:nvPr/>
          </p:nvCxnSpPr>
          <p:spPr bwMode="auto">
            <a:xfrm flipH="1">
              <a:off x="5761038" y="3257550"/>
              <a:ext cx="995362" cy="8270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75" name="AutoShape 35"/>
            <p:cNvCxnSpPr>
              <a:cxnSpLocks noChangeShapeType="1"/>
              <a:stCxn id="163848" idx="4"/>
              <a:endCxn id="163852" idx="0"/>
            </p:cNvCxnSpPr>
            <p:nvPr/>
          </p:nvCxnSpPr>
          <p:spPr bwMode="auto">
            <a:xfrm flipH="1">
              <a:off x="6451600" y="3257550"/>
              <a:ext cx="304800" cy="8064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76" name="AutoShape 36"/>
            <p:cNvCxnSpPr>
              <a:cxnSpLocks noChangeShapeType="1"/>
              <a:stCxn id="163848" idx="4"/>
              <a:endCxn id="163853" idx="0"/>
            </p:cNvCxnSpPr>
            <p:nvPr/>
          </p:nvCxnSpPr>
          <p:spPr bwMode="auto">
            <a:xfrm>
              <a:off x="6756400" y="3257550"/>
              <a:ext cx="441325" cy="800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77" name="AutoShape 37"/>
            <p:cNvCxnSpPr>
              <a:cxnSpLocks noChangeShapeType="1"/>
              <a:stCxn id="163848" idx="5"/>
              <a:endCxn id="163855" idx="1"/>
            </p:cNvCxnSpPr>
            <p:nvPr/>
          </p:nvCxnSpPr>
          <p:spPr bwMode="auto">
            <a:xfrm>
              <a:off x="6827838" y="3230563"/>
              <a:ext cx="1165225" cy="8493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78" name="AutoShape 38"/>
            <p:cNvCxnSpPr>
              <a:cxnSpLocks noChangeShapeType="1"/>
              <a:stCxn id="163850" idx="5"/>
              <a:endCxn id="163852" idx="0"/>
            </p:cNvCxnSpPr>
            <p:nvPr/>
          </p:nvCxnSpPr>
          <p:spPr bwMode="auto">
            <a:xfrm>
              <a:off x="6065838" y="3224213"/>
              <a:ext cx="385762" cy="8397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79" name="AutoShape 39"/>
            <p:cNvCxnSpPr>
              <a:cxnSpLocks noChangeShapeType="1"/>
              <a:stCxn id="163850" idx="6"/>
              <a:endCxn id="163853" idx="1"/>
            </p:cNvCxnSpPr>
            <p:nvPr/>
          </p:nvCxnSpPr>
          <p:spPr bwMode="auto">
            <a:xfrm>
              <a:off x="6096000" y="3157538"/>
              <a:ext cx="1030288" cy="927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80" name="AutoShape 40"/>
            <p:cNvCxnSpPr>
              <a:cxnSpLocks noChangeShapeType="1"/>
              <a:stCxn id="163850" idx="6"/>
              <a:endCxn id="163855" idx="1"/>
            </p:cNvCxnSpPr>
            <p:nvPr/>
          </p:nvCxnSpPr>
          <p:spPr bwMode="auto">
            <a:xfrm>
              <a:off x="6096000" y="3157538"/>
              <a:ext cx="1897063" cy="9223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81" name="AutoShape 41"/>
            <p:cNvCxnSpPr>
              <a:cxnSpLocks noChangeShapeType="1"/>
              <a:stCxn id="163851" idx="4"/>
              <a:endCxn id="163856" idx="0"/>
            </p:cNvCxnSpPr>
            <p:nvPr/>
          </p:nvCxnSpPr>
          <p:spPr bwMode="auto">
            <a:xfrm flipH="1">
              <a:off x="4657725" y="4248150"/>
              <a:ext cx="261938" cy="8064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82" name="AutoShape 42"/>
            <p:cNvCxnSpPr>
              <a:cxnSpLocks noChangeShapeType="1"/>
              <a:stCxn id="163854" idx="4"/>
              <a:endCxn id="163857" idx="0"/>
            </p:cNvCxnSpPr>
            <p:nvPr/>
          </p:nvCxnSpPr>
          <p:spPr bwMode="auto">
            <a:xfrm>
              <a:off x="5689600" y="4246563"/>
              <a:ext cx="500063" cy="812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83" name="AutoShape 43"/>
            <p:cNvCxnSpPr>
              <a:cxnSpLocks noChangeShapeType="1"/>
              <a:stCxn id="163853" idx="4"/>
              <a:endCxn id="163858" idx="0"/>
            </p:cNvCxnSpPr>
            <p:nvPr/>
          </p:nvCxnSpPr>
          <p:spPr bwMode="auto">
            <a:xfrm flipH="1">
              <a:off x="6935788" y="4246563"/>
              <a:ext cx="261937" cy="8064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84" name="AutoShape 44"/>
            <p:cNvCxnSpPr>
              <a:cxnSpLocks noChangeShapeType="1"/>
              <a:stCxn id="163852" idx="4"/>
              <a:endCxn id="163860" idx="2"/>
            </p:cNvCxnSpPr>
            <p:nvPr/>
          </p:nvCxnSpPr>
          <p:spPr bwMode="auto">
            <a:xfrm>
              <a:off x="6451600" y="4252913"/>
              <a:ext cx="1249363" cy="8905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85" name="AutoShape 46"/>
            <p:cNvCxnSpPr>
              <a:cxnSpLocks noChangeShapeType="1"/>
              <a:stCxn id="163855" idx="4"/>
              <a:endCxn id="163860" idx="7"/>
            </p:cNvCxnSpPr>
            <p:nvPr/>
          </p:nvCxnSpPr>
          <p:spPr bwMode="auto">
            <a:xfrm flipH="1">
              <a:off x="7874000" y="4241800"/>
              <a:ext cx="190500" cy="833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86" name="AutoShape 47"/>
            <p:cNvCxnSpPr>
              <a:cxnSpLocks noChangeShapeType="1"/>
              <a:stCxn id="163856" idx="4"/>
              <a:endCxn id="163859" idx="4"/>
            </p:cNvCxnSpPr>
            <p:nvPr/>
          </p:nvCxnSpPr>
          <p:spPr bwMode="auto">
            <a:xfrm rot="5400000" flipH="1" flipV="1">
              <a:off x="5041900" y="4857750"/>
              <a:ext cx="1588" cy="769938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63887" name="AutoShape 48"/>
            <p:cNvCxnSpPr>
              <a:cxnSpLocks noChangeShapeType="1"/>
              <a:stCxn id="163857" idx="5"/>
              <a:endCxn id="163861" idx="4"/>
            </p:cNvCxnSpPr>
            <p:nvPr/>
          </p:nvCxnSpPr>
          <p:spPr bwMode="auto">
            <a:xfrm rot="16200000" flipH="1">
              <a:off x="7445376" y="4037012"/>
              <a:ext cx="11112" cy="2379663"/>
            </a:xfrm>
            <a:prstGeom prst="curvedConnector3">
              <a:avLst>
                <a:gd name="adj1" fmla="val 23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63888" name="Text Box 51"/>
          <p:cNvSpPr txBox="1">
            <a:spLocks noChangeArrowheads="1"/>
          </p:cNvSpPr>
          <p:nvPr/>
        </p:nvSpPr>
        <p:spPr bwMode="auto">
          <a:xfrm>
            <a:off x="277813" y="3205163"/>
            <a:ext cx="4104009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kumimoji="0" lang="en-US" sz="3200" dirty="0">
                <a:latin typeface="Times New Roman" charset="0"/>
              </a:rPr>
              <a:t>w/ Polo Chau &amp;</a:t>
            </a:r>
          </a:p>
          <a:p>
            <a:pPr algn="l" eaLnBrk="0" hangingPunct="0"/>
            <a:r>
              <a:rPr kumimoji="0" lang="en-US" sz="3200" dirty="0">
                <a:latin typeface="Times New Roman" charset="0"/>
              </a:rPr>
              <a:t>Shashank </a:t>
            </a:r>
            <a:r>
              <a:rPr kumimoji="0" lang="en-US" sz="3200" dirty="0" err="1">
                <a:latin typeface="Times New Roman" charset="0"/>
              </a:rPr>
              <a:t>Pandit</a:t>
            </a:r>
            <a:r>
              <a:rPr kumimoji="0" lang="en-US" sz="3200" dirty="0">
                <a:latin typeface="Times New Roman" charset="0"/>
              </a:rPr>
              <a:t>, CMU</a:t>
            </a:r>
          </a:p>
          <a:p>
            <a:pPr algn="l" eaLnBrk="0" hangingPunct="0"/>
            <a:r>
              <a:rPr kumimoji="0" lang="en-US" sz="3200" dirty="0">
                <a:latin typeface="Times New Roman" charset="0"/>
              </a:rPr>
              <a:t>[PKDD’06][WWW’07]</a:t>
            </a:r>
          </a:p>
        </p:txBody>
      </p:sp>
      <p:pic>
        <p:nvPicPr>
          <p:cNvPr id="163889" name="Picture 52" descr="Shashank_closeup2"/>
          <p:cNvPicPr preferRelativeResize="0"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35175" y="1790700"/>
            <a:ext cx="1173163" cy="1087438"/>
          </a:xfr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940091-0187-DA41-9B6C-BB0CECD6D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2F612-1D54-8F49-97FE-5F7BF52F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90F46C-E5B9-0C42-9643-F4D6606C7F1B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752" y="5641975"/>
            <a:ext cx="9133248" cy="1292662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Detecting Fraudulent Personalities in Networks of Online Auctioneers. </a:t>
            </a:r>
            <a:r>
              <a:rPr lang="en-US" i="1" dirty="0" err="1">
                <a:solidFill>
                  <a:schemeClr val="bg1"/>
                </a:solidFill>
              </a:rPr>
              <a:t>Duen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Horng</a:t>
            </a:r>
            <a:r>
              <a:rPr lang="en-US" i="1" dirty="0">
                <a:solidFill>
                  <a:schemeClr val="bg1"/>
                </a:solidFill>
              </a:rPr>
              <a:t> (Polo) Chau, Shashank </a:t>
            </a:r>
            <a:r>
              <a:rPr lang="en-US" i="1" dirty="0" err="1">
                <a:solidFill>
                  <a:schemeClr val="bg1"/>
                </a:solidFill>
              </a:rPr>
              <a:t>Pandit</a:t>
            </a:r>
            <a:r>
              <a:rPr lang="en-US" i="1" dirty="0">
                <a:solidFill>
                  <a:schemeClr val="bg1"/>
                </a:solidFill>
              </a:rPr>
              <a:t>, and Christos Faloutsos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i="1" dirty="0">
                <a:solidFill>
                  <a:schemeClr val="bg1"/>
                </a:solidFill>
              </a:rPr>
              <a:t>(PKDD) 2006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F278F67-91CE-9648-9165-F287EAB76D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955"/>
          <a:stretch/>
        </p:blipFill>
        <p:spPr>
          <a:xfrm>
            <a:off x="473075" y="1786109"/>
            <a:ext cx="1066800" cy="1080745"/>
          </a:xfrm>
          <a:prstGeom prst="rect">
            <a:avLst/>
          </a:prstGeom>
        </p:spPr>
      </p:pic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69E14D29-63A3-0E43-AD7A-A42D8E70A092}"/>
              </a:ext>
            </a:extLst>
          </p:cNvPr>
          <p:cNvSpPr/>
          <p:nvPr/>
        </p:nvSpPr>
        <p:spPr bwMode="auto">
          <a:xfrm>
            <a:off x="7060877" y="28572"/>
            <a:ext cx="2054547" cy="568325"/>
          </a:xfrm>
          <a:prstGeom prst="roundRect">
            <a:avLst/>
          </a:prstGeom>
          <a:solidFill>
            <a:srgbClr val="7030A0"/>
          </a:solidFill>
          <a:ln w="3175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255647108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3074"/>
          <p:cNvSpPr>
            <a:spLocks noGrp="1" noChangeArrowheads="1"/>
          </p:cNvSpPr>
          <p:nvPr>
            <p:ph type="title"/>
          </p:nvPr>
        </p:nvSpPr>
        <p:spPr/>
        <p:txBody>
          <a:bodyPr lIns="82945" tIns="41473" rIns="82945" bIns="41473" anchor="t"/>
          <a:lstStyle/>
          <a:p>
            <a:pPr defTabSz="912813"/>
            <a:r>
              <a:rPr lang="en-US" dirty="0">
                <a:ea typeface="ＭＳ Ｐゴシック" charset="-128"/>
                <a:cs typeface="ＭＳ Ｐゴシック" charset="-128"/>
              </a:rPr>
              <a:t>P2: static graphs – semi-supervised</a:t>
            </a:r>
          </a:p>
        </p:txBody>
      </p:sp>
      <p:sp>
        <p:nvSpPr>
          <p:cNvPr id="26629" name="Rectangle 3085"/>
          <p:cNvSpPr>
            <a:spLocks noGrp="1" noChangeArrowheads="1"/>
          </p:cNvSpPr>
          <p:nvPr>
            <p:ph type="body" idx="1"/>
          </p:nvPr>
        </p:nvSpPr>
        <p:spPr>
          <a:xfrm>
            <a:off x="279400" y="1447800"/>
            <a:ext cx="8597900" cy="4648200"/>
          </a:xfrm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Anything suspicious now?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0BF259-2A16-5C47-BC1A-8864DB553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A2E47C-EED9-4449-A3C3-5E4BBA00F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64DC8D-8DB1-7748-8BDB-001CA808C059}"/>
              </a:ext>
            </a:extLst>
          </p:cNvPr>
          <p:cNvGrpSpPr/>
          <p:nvPr/>
        </p:nvGrpSpPr>
        <p:grpSpPr>
          <a:xfrm>
            <a:off x="435819" y="2461116"/>
            <a:ext cx="6864563" cy="3921512"/>
            <a:chOff x="435819" y="2461116"/>
            <a:chExt cx="6864563" cy="392151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5CC194F-B3EC-884C-8DA4-254501739CC9}"/>
                </a:ext>
              </a:extLst>
            </p:cNvPr>
            <p:cNvGrpSpPr/>
            <p:nvPr/>
          </p:nvGrpSpPr>
          <p:grpSpPr>
            <a:xfrm>
              <a:off x="2590800" y="2461116"/>
              <a:ext cx="4709582" cy="3787284"/>
              <a:chOff x="408164" y="2384916"/>
              <a:chExt cx="4709582" cy="378728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E761727-FDC5-4B4B-874B-33671A51AC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3151" y="2596055"/>
                <a:ext cx="680811" cy="81258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002A922-C9DE-404B-9F0A-65BCDD2B7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3151" y="3653658"/>
                <a:ext cx="544602" cy="81258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5C32A63-ECE3-E545-A498-8EA5003BB4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2681" y="5359619"/>
                <a:ext cx="465541" cy="812581"/>
              </a:xfrm>
              <a:prstGeom prst="rect">
                <a:avLst/>
              </a:prstGeom>
            </p:spPr>
          </p:pic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98B6452-B237-924F-BCC5-50EAECB1837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91255" y="2804042"/>
                <a:ext cx="1435801" cy="233449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E2EB4DB-017C-9B40-8AA9-80C1818FF97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38703" y="2963919"/>
                <a:ext cx="1488353" cy="1114096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68DC69A-DA91-404E-91AE-DB94B1561D3A}"/>
                  </a:ext>
                </a:extLst>
              </p:cNvPr>
              <p:cNvCxnSpPr/>
              <p:nvPr/>
            </p:nvCxnSpPr>
            <p:spPr bwMode="auto">
              <a:xfrm>
                <a:off x="2291255" y="3233463"/>
                <a:ext cx="1447266" cy="1800662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CE9582E8-4AAB-4B47-8CA9-C9AEDB1B4448}"/>
                  </a:ext>
                </a:extLst>
              </p:cNvPr>
              <p:cNvCxnSpPr/>
              <p:nvPr/>
            </p:nvCxnSpPr>
            <p:spPr bwMode="auto">
              <a:xfrm flipV="1">
                <a:off x="2194664" y="5213131"/>
                <a:ext cx="1532392" cy="515007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0D41A9E-7A39-334F-B6DD-C317CE7873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32786" y="4035801"/>
                <a:ext cx="838253" cy="838253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BE708C3-2BDE-F248-AC76-208EF58496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88616" y="2384916"/>
                <a:ext cx="838253" cy="838253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AD0231E-5D96-234A-81B5-FAFC50F5F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0583" y="5045560"/>
                <a:ext cx="756893" cy="756893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8724C9-A124-1244-9389-1AB00C365002}"/>
                  </a:ext>
                </a:extLst>
              </p:cNvPr>
              <p:cNvSpPr txBox="1"/>
              <p:nvPr/>
            </p:nvSpPr>
            <p:spPr>
              <a:xfrm rot="5400000">
                <a:off x="724069" y="4035766"/>
                <a:ext cx="112251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b="1" dirty="0"/>
                  <a:t>…</a:t>
                </a:r>
              </a:p>
              <a:p>
                <a:endParaRPr lang="en-US" sz="5400" b="1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647462-2EA3-0B4D-8B23-D06D574C93C6}"/>
                  </a:ext>
                </a:extLst>
              </p:cNvPr>
              <p:cNvSpPr txBox="1"/>
              <p:nvPr/>
            </p:nvSpPr>
            <p:spPr>
              <a:xfrm rot="5400000">
                <a:off x="3679325" y="2739271"/>
                <a:ext cx="112251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b="1" dirty="0"/>
                  <a:t>…</a:t>
                </a:r>
              </a:p>
              <a:p>
                <a:endParaRPr lang="en-US" sz="5400" b="1" dirty="0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57DA9E3-F91C-7A4A-B32A-0B486C5EB45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22656" y="4268949"/>
                <a:ext cx="1763423" cy="0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F946913-4824-8546-9C42-11AC9C3D8582}"/>
                </a:ext>
              </a:extLst>
            </p:cNvPr>
            <p:cNvSpPr txBox="1"/>
            <p:nvPr/>
          </p:nvSpPr>
          <p:spPr>
            <a:xfrm>
              <a:off x="435819" y="2885154"/>
              <a:ext cx="1579278" cy="49244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128.2.2.3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F517944-2B83-3A4D-B70A-6E38C14E5CD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71516" y="3040120"/>
              <a:ext cx="1094198" cy="91255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8CFADDE-5B66-694C-A16D-8A22FF4A98F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08938" y="3346227"/>
              <a:ext cx="1056776" cy="807988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3721039-0693-3E42-B9B9-1F535EAF501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71516" y="3484836"/>
              <a:ext cx="1113243" cy="2393818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D663C09-E00F-084D-8D09-E00B5F131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55812" y="5298724"/>
              <a:ext cx="1157708" cy="10839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0DA661-B25C-B046-BBF5-A53B74246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5552" y="3459453"/>
              <a:ext cx="856313" cy="9793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796799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E-bay Fraud detection</a:t>
            </a:r>
          </a:p>
        </p:txBody>
      </p:sp>
      <p:sp>
        <p:nvSpPr>
          <p:cNvPr id="164870" name="Oval 6"/>
          <p:cNvSpPr>
            <a:spLocks noChangeArrowheads="1"/>
          </p:cNvSpPr>
          <p:nvPr/>
        </p:nvSpPr>
        <p:spPr bwMode="auto">
          <a:xfrm>
            <a:off x="5122863" y="3063875"/>
            <a:ext cx="203200" cy="1889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871" name="Oval 7"/>
          <p:cNvSpPr>
            <a:spLocks noChangeArrowheads="1"/>
          </p:cNvSpPr>
          <p:nvPr/>
        </p:nvSpPr>
        <p:spPr bwMode="auto">
          <a:xfrm>
            <a:off x="6654800" y="3068638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872" name="Oval 8"/>
          <p:cNvSpPr>
            <a:spLocks noChangeArrowheads="1"/>
          </p:cNvSpPr>
          <p:nvPr/>
        </p:nvSpPr>
        <p:spPr bwMode="auto">
          <a:xfrm>
            <a:off x="7400925" y="3062288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873" name="Oval 9"/>
          <p:cNvSpPr>
            <a:spLocks noChangeArrowheads="1"/>
          </p:cNvSpPr>
          <p:nvPr/>
        </p:nvSpPr>
        <p:spPr bwMode="auto">
          <a:xfrm>
            <a:off x="5892800" y="3062288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874" name="Oval 11"/>
          <p:cNvSpPr>
            <a:spLocks noChangeArrowheads="1"/>
          </p:cNvSpPr>
          <p:nvPr/>
        </p:nvSpPr>
        <p:spPr bwMode="auto">
          <a:xfrm>
            <a:off x="4818063" y="4059238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875" name="Oval 12"/>
          <p:cNvSpPr>
            <a:spLocks noChangeArrowheads="1"/>
          </p:cNvSpPr>
          <p:nvPr/>
        </p:nvSpPr>
        <p:spPr bwMode="auto">
          <a:xfrm>
            <a:off x="6350000" y="4064000"/>
            <a:ext cx="203200" cy="1889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876" name="Oval 13"/>
          <p:cNvSpPr>
            <a:spLocks noChangeArrowheads="1"/>
          </p:cNvSpPr>
          <p:nvPr/>
        </p:nvSpPr>
        <p:spPr bwMode="auto">
          <a:xfrm>
            <a:off x="7096125" y="4057650"/>
            <a:ext cx="203200" cy="1889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877" name="Oval 14"/>
          <p:cNvSpPr>
            <a:spLocks noChangeArrowheads="1"/>
          </p:cNvSpPr>
          <p:nvPr/>
        </p:nvSpPr>
        <p:spPr bwMode="auto">
          <a:xfrm>
            <a:off x="5588000" y="4057650"/>
            <a:ext cx="203200" cy="1889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878" name="Oval 15"/>
          <p:cNvSpPr>
            <a:spLocks noChangeArrowheads="1"/>
          </p:cNvSpPr>
          <p:nvPr/>
        </p:nvSpPr>
        <p:spPr bwMode="auto">
          <a:xfrm>
            <a:off x="7962900" y="4052888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879" name="Oval 16"/>
          <p:cNvSpPr>
            <a:spLocks noChangeArrowheads="1"/>
          </p:cNvSpPr>
          <p:nvPr/>
        </p:nvSpPr>
        <p:spPr bwMode="auto">
          <a:xfrm>
            <a:off x="4556125" y="5054600"/>
            <a:ext cx="203200" cy="1889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880" name="Oval 17"/>
          <p:cNvSpPr>
            <a:spLocks noChangeArrowheads="1"/>
          </p:cNvSpPr>
          <p:nvPr/>
        </p:nvSpPr>
        <p:spPr bwMode="auto">
          <a:xfrm>
            <a:off x="6088063" y="5059363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881" name="Oval 18"/>
          <p:cNvSpPr>
            <a:spLocks noChangeArrowheads="1"/>
          </p:cNvSpPr>
          <p:nvPr/>
        </p:nvSpPr>
        <p:spPr bwMode="auto">
          <a:xfrm>
            <a:off x="6834188" y="5053013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882" name="Oval 19"/>
          <p:cNvSpPr>
            <a:spLocks noChangeArrowheads="1"/>
          </p:cNvSpPr>
          <p:nvPr/>
        </p:nvSpPr>
        <p:spPr bwMode="auto">
          <a:xfrm>
            <a:off x="5326063" y="5053013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883" name="Oval 20"/>
          <p:cNvSpPr>
            <a:spLocks noChangeArrowheads="1"/>
          </p:cNvSpPr>
          <p:nvPr/>
        </p:nvSpPr>
        <p:spPr bwMode="auto">
          <a:xfrm>
            <a:off x="7700963" y="5048250"/>
            <a:ext cx="203200" cy="1889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884" name="Oval 21"/>
          <p:cNvSpPr>
            <a:spLocks noChangeArrowheads="1"/>
          </p:cNvSpPr>
          <p:nvPr/>
        </p:nvSpPr>
        <p:spPr bwMode="auto">
          <a:xfrm>
            <a:off x="8539163" y="5043488"/>
            <a:ext cx="203200" cy="188912"/>
          </a:xfrm>
          <a:prstGeom prst="ellipse">
            <a:avLst/>
          </a:prstGeom>
          <a:solidFill>
            <a:srgbClr val="009051"/>
          </a:solidFill>
          <a:ln w="9525">
            <a:solidFill>
              <a:srgbClr val="00905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64885" name="AutoShape 22"/>
          <p:cNvCxnSpPr>
            <a:cxnSpLocks noChangeShapeType="1"/>
            <a:stCxn id="164870" idx="4"/>
            <a:endCxn id="164874" idx="0"/>
          </p:cNvCxnSpPr>
          <p:nvPr/>
        </p:nvCxnSpPr>
        <p:spPr bwMode="auto">
          <a:xfrm flipH="1">
            <a:off x="4919663" y="3252788"/>
            <a:ext cx="304800" cy="806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886" name="AutoShape 23"/>
          <p:cNvCxnSpPr>
            <a:cxnSpLocks noChangeShapeType="1"/>
            <a:stCxn id="164870" idx="4"/>
            <a:endCxn id="164877" idx="1"/>
          </p:cNvCxnSpPr>
          <p:nvPr/>
        </p:nvCxnSpPr>
        <p:spPr bwMode="auto">
          <a:xfrm>
            <a:off x="5224463" y="3252788"/>
            <a:ext cx="393700" cy="831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887" name="AutoShape 24"/>
          <p:cNvCxnSpPr>
            <a:cxnSpLocks noChangeShapeType="1"/>
            <a:stCxn id="164870" idx="5"/>
            <a:endCxn id="164875" idx="1"/>
          </p:cNvCxnSpPr>
          <p:nvPr/>
        </p:nvCxnSpPr>
        <p:spPr bwMode="auto">
          <a:xfrm>
            <a:off x="5295900" y="3225800"/>
            <a:ext cx="1084263" cy="8651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888" name="AutoShape 25"/>
          <p:cNvCxnSpPr>
            <a:cxnSpLocks noChangeShapeType="1"/>
            <a:stCxn id="164870" idx="6"/>
            <a:endCxn id="164876" idx="2"/>
          </p:cNvCxnSpPr>
          <p:nvPr/>
        </p:nvCxnSpPr>
        <p:spPr bwMode="auto">
          <a:xfrm>
            <a:off x="5326063" y="3159125"/>
            <a:ext cx="1770062" cy="993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889" name="AutoShape 26"/>
          <p:cNvCxnSpPr>
            <a:cxnSpLocks noChangeShapeType="1"/>
            <a:stCxn id="164870" idx="6"/>
            <a:endCxn id="164878" idx="2"/>
          </p:cNvCxnSpPr>
          <p:nvPr/>
        </p:nvCxnSpPr>
        <p:spPr bwMode="auto">
          <a:xfrm>
            <a:off x="5326063" y="3159125"/>
            <a:ext cx="2636837" cy="9890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890" name="AutoShape 27"/>
          <p:cNvCxnSpPr>
            <a:cxnSpLocks noChangeShapeType="1"/>
            <a:stCxn id="164873" idx="4"/>
            <a:endCxn id="164877" idx="7"/>
          </p:cNvCxnSpPr>
          <p:nvPr/>
        </p:nvCxnSpPr>
        <p:spPr bwMode="auto">
          <a:xfrm flipH="1">
            <a:off x="5761038" y="3251200"/>
            <a:ext cx="233362" cy="8334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891" name="AutoShape 28"/>
          <p:cNvCxnSpPr>
            <a:cxnSpLocks noChangeShapeType="1"/>
            <a:stCxn id="164873" idx="3"/>
            <a:endCxn id="164874" idx="7"/>
          </p:cNvCxnSpPr>
          <p:nvPr/>
        </p:nvCxnSpPr>
        <p:spPr bwMode="auto">
          <a:xfrm flipH="1">
            <a:off x="4991100" y="3224213"/>
            <a:ext cx="931863" cy="8620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892" name="AutoShape 29"/>
          <p:cNvCxnSpPr>
            <a:cxnSpLocks noChangeShapeType="1"/>
            <a:stCxn id="164871" idx="3"/>
            <a:endCxn id="164874" idx="7"/>
          </p:cNvCxnSpPr>
          <p:nvPr/>
        </p:nvCxnSpPr>
        <p:spPr bwMode="auto">
          <a:xfrm flipH="1">
            <a:off x="4991100" y="3230563"/>
            <a:ext cx="1693863" cy="8556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893" name="AutoShape 30"/>
          <p:cNvCxnSpPr>
            <a:cxnSpLocks noChangeShapeType="1"/>
            <a:stCxn id="164872" idx="3"/>
            <a:endCxn id="164874" idx="7"/>
          </p:cNvCxnSpPr>
          <p:nvPr/>
        </p:nvCxnSpPr>
        <p:spPr bwMode="auto">
          <a:xfrm flipH="1">
            <a:off x="4991100" y="3224213"/>
            <a:ext cx="2439988" cy="8620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894" name="AutoShape 31"/>
          <p:cNvCxnSpPr>
            <a:cxnSpLocks noChangeShapeType="1"/>
            <a:stCxn id="164872" idx="5"/>
            <a:endCxn id="164878" idx="0"/>
          </p:cNvCxnSpPr>
          <p:nvPr/>
        </p:nvCxnSpPr>
        <p:spPr bwMode="auto">
          <a:xfrm>
            <a:off x="7573963" y="3224213"/>
            <a:ext cx="490537" cy="828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895" name="AutoShape 32"/>
          <p:cNvCxnSpPr>
            <a:cxnSpLocks noChangeShapeType="1"/>
            <a:stCxn id="164872" idx="4"/>
            <a:endCxn id="164876" idx="7"/>
          </p:cNvCxnSpPr>
          <p:nvPr/>
        </p:nvCxnSpPr>
        <p:spPr bwMode="auto">
          <a:xfrm flipH="1">
            <a:off x="7269163" y="3251200"/>
            <a:ext cx="233362" cy="8334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896" name="AutoShape 33"/>
          <p:cNvCxnSpPr>
            <a:cxnSpLocks noChangeShapeType="1"/>
            <a:stCxn id="164872" idx="3"/>
            <a:endCxn id="164875" idx="0"/>
          </p:cNvCxnSpPr>
          <p:nvPr/>
        </p:nvCxnSpPr>
        <p:spPr bwMode="auto">
          <a:xfrm flipH="1">
            <a:off x="6451600" y="3224213"/>
            <a:ext cx="979488" cy="839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897" name="AutoShape 34"/>
          <p:cNvCxnSpPr>
            <a:cxnSpLocks noChangeShapeType="1"/>
            <a:stCxn id="164871" idx="4"/>
            <a:endCxn id="164877" idx="7"/>
          </p:cNvCxnSpPr>
          <p:nvPr/>
        </p:nvCxnSpPr>
        <p:spPr bwMode="auto">
          <a:xfrm flipH="1">
            <a:off x="5761038" y="3257550"/>
            <a:ext cx="995362" cy="8270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898" name="AutoShape 35"/>
          <p:cNvCxnSpPr>
            <a:cxnSpLocks noChangeShapeType="1"/>
            <a:stCxn id="164871" idx="4"/>
            <a:endCxn id="164875" idx="0"/>
          </p:cNvCxnSpPr>
          <p:nvPr/>
        </p:nvCxnSpPr>
        <p:spPr bwMode="auto">
          <a:xfrm flipH="1">
            <a:off x="6451600" y="3257550"/>
            <a:ext cx="304800" cy="806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899" name="AutoShape 36"/>
          <p:cNvCxnSpPr>
            <a:cxnSpLocks noChangeShapeType="1"/>
            <a:stCxn id="164871" idx="4"/>
            <a:endCxn id="164876" idx="0"/>
          </p:cNvCxnSpPr>
          <p:nvPr/>
        </p:nvCxnSpPr>
        <p:spPr bwMode="auto">
          <a:xfrm>
            <a:off x="6756400" y="3257550"/>
            <a:ext cx="441325" cy="800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900" name="AutoShape 37"/>
          <p:cNvCxnSpPr>
            <a:cxnSpLocks noChangeShapeType="1"/>
            <a:stCxn id="164871" idx="5"/>
            <a:endCxn id="164878" idx="1"/>
          </p:cNvCxnSpPr>
          <p:nvPr/>
        </p:nvCxnSpPr>
        <p:spPr bwMode="auto">
          <a:xfrm>
            <a:off x="6827838" y="3230563"/>
            <a:ext cx="1165225" cy="8493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901" name="AutoShape 38"/>
          <p:cNvCxnSpPr>
            <a:cxnSpLocks noChangeShapeType="1"/>
            <a:stCxn id="164873" idx="5"/>
            <a:endCxn id="164875" idx="0"/>
          </p:cNvCxnSpPr>
          <p:nvPr/>
        </p:nvCxnSpPr>
        <p:spPr bwMode="auto">
          <a:xfrm>
            <a:off x="6065838" y="3224213"/>
            <a:ext cx="385762" cy="839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902" name="AutoShape 39"/>
          <p:cNvCxnSpPr>
            <a:cxnSpLocks noChangeShapeType="1"/>
            <a:stCxn id="164873" idx="6"/>
            <a:endCxn id="164876" idx="1"/>
          </p:cNvCxnSpPr>
          <p:nvPr/>
        </p:nvCxnSpPr>
        <p:spPr bwMode="auto">
          <a:xfrm>
            <a:off x="6096000" y="3157538"/>
            <a:ext cx="1030288" cy="927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903" name="AutoShape 40"/>
          <p:cNvCxnSpPr>
            <a:cxnSpLocks noChangeShapeType="1"/>
            <a:stCxn id="164873" idx="6"/>
            <a:endCxn id="164878" idx="1"/>
          </p:cNvCxnSpPr>
          <p:nvPr/>
        </p:nvCxnSpPr>
        <p:spPr bwMode="auto">
          <a:xfrm>
            <a:off x="6096000" y="3157538"/>
            <a:ext cx="1897063" cy="922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904" name="AutoShape 41"/>
          <p:cNvCxnSpPr>
            <a:cxnSpLocks noChangeShapeType="1"/>
            <a:stCxn id="164874" idx="4"/>
            <a:endCxn id="164879" idx="0"/>
          </p:cNvCxnSpPr>
          <p:nvPr/>
        </p:nvCxnSpPr>
        <p:spPr bwMode="auto">
          <a:xfrm flipH="1">
            <a:off x="4657725" y="4248150"/>
            <a:ext cx="261938" cy="806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905" name="AutoShape 42"/>
          <p:cNvCxnSpPr>
            <a:cxnSpLocks noChangeShapeType="1"/>
            <a:stCxn id="164877" idx="4"/>
            <a:endCxn id="164880" idx="0"/>
          </p:cNvCxnSpPr>
          <p:nvPr/>
        </p:nvCxnSpPr>
        <p:spPr bwMode="auto">
          <a:xfrm>
            <a:off x="5689600" y="4246563"/>
            <a:ext cx="500063" cy="812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906" name="AutoShape 43"/>
          <p:cNvCxnSpPr>
            <a:cxnSpLocks noChangeShapeType="1"/>
            <a:stCxn id="164876" idx="4"/>
            <a:endCxn id="164881" idx="0"/>
          </p:cNvCxnSpPr>
          <p:nvPr/>
        </p:nvCxnSpPr>
        <p:spPr bwMode="auto">
          <a:xfrm flipH="1">
            <a:off x="6935788" y="4246563"/>
            <a:ext cx="261937" cy="806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907" name="AutoShape 44"/>
          <p:cNvCxnSpPr>
            <a:cxnSpLocks noChangeShapeType="1"/>
            <a:stCxn id="164875" idx="4"/>
            <a:endCxn id="164883" idx="2"/>
          </p:cNvCxnSpPr>
          <p:nvPr/>
        </p:nvCxnSpPr>
        <p:spPr bwMode="auto">
          <a:xfrm>
            <a:off x="6451600" y="4252913"/>
            <a:ext cx="1249363" cy="890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908" name="AutoShape 46"/>
          <p:cNvCxnSpPr>
            <a:cxnSpLocks noChangeShapeType="1"/>
            <a:stCxn id="164878" idx="4"/>
            <a:endCxn id="164883" idx="7"/>
          </p:cNvCxnSpPr>
          <p:nvPr/>
        </p:nvCxnSpPr>
        <p:spPr bwMode="auto">
          <a:xfrm flipH="1">
            <a:off x="7874000" y="4241800"/>
            <a:ext cx="190500" cy="8334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909" name="AutoShape 47"/>
          <p:cNvCxnSpPr>
            <a:cxnSpLocks noChangeShapeType="1"/>
            <a:stCxn id="164879" idx="4"/>
            <a:endCxn id="164882" idx="4"/>
          </p:cNvCxnSpPr>
          <p:nvPr/>
        </p:nvCxnSpPr>
        <p:spPr bwMode="auto">
          <a:xfrm rot="5400000" flipH="1" flipV="1">
            <a:off x="5041900" y="4857750"/>
            <a:ext cx="1588" cy="769938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4910" name="AutoShape 48"/>
          <p:cNvCxnSpPr>
            <a:cxnSpLocks noChangeShapeType="1"/>
            <a:stCxn id="164880" idx="5"/>
            <a:endCxn id="164884" idx="4"/>
          </p:cNvCxnSpPr>
          <p:nvPr/>
        </p:nvCxnSpPr>
        <p:spPr bwMode="auto">
          <a:xfrm rot="16200000" flipH="1">
            <a:off x="7445376" y="4037012"/>
            <a:ext cx="11112" cy="2379663"/>
          </a:xfrm>
          <a:prstGeom prst="curvedConnector3">
            <a:avLst>
              <a:gd name="adj1" fmla="val 230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52" name="Right Arrow 51"/>
          <p:cNvSpPr/>
          <p:nvPr/>
        </p:nvSpPr>
        <p:spPr bwMode="auto">
          <a:xfrm>
            <a:off x="4351338" y="2928938"/>
            <a:ext cx="538162" cy="450850"/>
          </a:xfrm>
          <a:prstGeom prst="rightArrow">
            <a:avLst/>
          </a:prstGeom>
          <a:solidFill>
            <a:schemeClr val="accent6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pitchFamily="-11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EC7D5C-E838-2E49-81B1-B425D0D0B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691A4C-A14D-E04B-95D7-D741ABA24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90F46C-E5B9-0C42-9643-F4D6606C7F1B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3C00635-AB40-EC4B-BAAE-FCF2FADE0D32}"/>
              </a:ext>
            </a:extLst>
          </p:cNvPr>
          <p:cNvSpPr/>
          <p:nvPr/>
        </p:nvSpPr>
        <p:spPr bwMode="auto">
          <a:xfrm>
            <a:off x="7060877" y="28572"/>
            <a:ext cx="2054547" cy="568325"/>
          </a:xfrm>
          <a:prstGeom prst="roundRect">
            <a:avLst/>
          </a:prstGeom>
          <a:solidFill>
            <a:srgbClr val="7030A0"/>
          </a:solidFill>
          <a:ln w="3175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254974985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E-bay Fraud detection</a:t>
            </a:r>
          </a:p>
        </p:txBody>
      </p:sp>
      <p:sp>
        <p:nvSpPr>
          <p:cNvPr id="165894" name="Oval 6"/>
          <p:cNvSpPr>
            <a:spLocks noChangeArrowheads="1"/>
          </p:cNvSpPr>
          <p:nvPr/>
        </p:nvSpPr>
        <p:spPr bwMode="auto">
          <a:xfrm>
            <a:off x="5122863" y="3063875"/>
            <a:ext cx="203200" cy="1889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895" name="Oval 7"/>
          <p:cNvSpPr>
            <a:spLocks noChangeArrowheads="1"/>
          </p:cNvSpPr>
          <p:nvPr/>
        </p:nvSpPr>
        <p:spPr bwMode="auto">
          <a:xfrm>
            <a:off x="6654800" y="3068638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896" name="Oval 8"/>
          <p:cNvSpPr>
            <a:spLocks noChangeArrowheads="1"/>
          </p:cNvSpPr>
          <p:nvPr/>
        </p:nvSpPr>
        <p:spPr bwMode="auto">
          <a:xfrm>
            <a:off x="7400925" y="3062288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897" name="Oval 9"/>
          <p:cNvSpPr>
            <a:spLocks noChangeArrowheads="1"/>
          </p:cNvSpPr>
          <p:nvPr/>
        </p:nvSpPr>
        <p:spPr bwMode="auto">
          <a:xfrm>
            <a:off x="5892800" y="3062288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898" name="Oval 11"/>
          <p:cNvSpPr>
            <a:spLocks noChangeArrowheads="1"/>
          </p:cNvSpPr>
          <p:nvPr/>
        </p:nvSpPr>
        <p:spPr bwMode="auto">
          <a:xfrm>
            <a:off x="4818063" y="4059238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899" name="Oval 12"/>
          <p:cNvSpPr>
            <a:spLocks noChangeArrowheads="1"/>
          </p:cNvSpPr>
          <p:nvPr/>
        </p:nvSpPr>
        <p:spPr bwMode="auto">
          <a:xfrm>
            <a:off x="6350000" y="4064000"/>
            <a:ext cx="203200" cy="1889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900" name="Oval 13"/>
          <p:cNvSpPr>
            <a:spLocks noChangeArrowheads="1"/>
          </p:cNvSpPr>
          <p:nvPr/>
        </p:nvSpPr>
        <p:spPr bwMode="auto">
          <a:xfrm>
            <a:off x="7096125" y="4057650"/>
            <a:ext cx="203200" cy="1889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901" name="Oval 14"/>
          <p:cNvSpPr>
            <a:spLocks noChangeArrowheads="1"/>
          </p:cNvSpPr>
          <p:nvPr/>
        </p:nvSpPr>
        <p:spPr bwMode="auto">
          <a:xfrm>
            <a:off x="5588000" y="4057650"/>
            <a:ext cx="203200" cy="1889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902" name="Oval 15"/>
          <p:cNvSpPr>
            <a:spLocks noChangeArrowheads="1"/>
          </p:cNvSpPr>
          <p:nvPr/>
        </p:nvSpPr>
        <p:spPr bwMode="auto">
          <a:xfrm>
            <a:off x="7962900" y="4052888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903" name="Oval 16"/>
          <p:cNvSpPr>
            <a:spLocks noChangeArrowheads="1"/>
          </p:cNvSpPr>
          <p:nvPr/>
        </p:nvSpPr>
        <p:spPr bwMode="auto">
          <a:xfrm>
            <a:off x="4556125" y="5054600"/>
            <a:ext cx="203200" cy="1889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904" name="Oval 17"/>
          <p:cNvSpPr>
            <a:spLocks noChangeArrowheads="1"/>
          </p:cNvSpPr>
          <p:nvPr/>
        </p:nvSpPr>
        <p:spPr bwMode="auto">
          <a:xfrm>
            <a:off x="6088063" y="5059363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905" name="Oval 18"/>
          <p:cNvSpPr>
            <a:spLocks noChangeArrowheads="1"/>
          </p:cNvSpPr>
          <p:nvPr/>
        </p:nvSpPr>
        <p:spPr bwMode="auto">
          <a:xfrm>
            <a:off x="6834188" y="5053013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906" name="Oval 19"/>
          <p:cNvSpPr>
            <a:spLocks noChangeArrowheads="1"/>
          </p:cNvSpPr>
          <p:nvPr/>
        </p:nvSpPr>
        <p:spPr bwMode="auto">
          <a:xfrm>
            <a:off x="5326063" y="5053013"/>
            <a:ext cx="203200" cy="1889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907" name="Oval 20"/>
          <p:cNvSpPr>
            <a:spLocks noChangeArrowheads="1"/>
          </p:cNvSpPr>
          <p:nvPr/>
        </p:nvSpPr>
        <p:spPr bwMode="auto">
          <a:xfrm>
            <a:off x="7700963" y="5048250"/>
            <a:ext cx="203200" cy="1889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908" name="Oval 21"/>
          <p:cNvSpPr>
            <a:spLocks noChangeArrowheads="1"/>
          </p:cNvSpPr>
          <p:nvPr/>
        </p:nvSpPr>
        <p:spPr bwMode="auto">
          <a:xfrm>
            <a:off x="8539163" y="5043488"/>
            <a:ext cx="203200" cy="188912"/>
          </a:xfrm>
          <a:prstGeom prst="ellipse">
            <a:avLst/>
          </a:prstGeom>
          <a:solidFill>
            <a:srgbClr val="009051"/>
          </a:solidFill>
          <a:ln w="9525">
            <a:solidFill>
              <a:srgbClr val="00905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65909" name="AutoShape 22"/>
          <p:cNvCxnSpPr>
            <a:cxnSpLocks noChangeShapeType="1"/>
            <a:stCxn id="165894" idx="4"/>
            <a:endCxn id="165898" idx="0"/>
          </p:cNvCxnSpPr>
          <p:nvPr/>
        </p:nvCxnSpPr>
        <p:spPr bwMode="auto">
          <a:xfrm flipH="1">
            <a:off x="4919663" y="3252788"/>
            <a:ext cx="304800" cy="806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10" name="AutoShape 23"/>
          <p:cNvCxnSpPr>
            <a:cxnSpLocks noChangeShapeType="1"/>
            <a:stCxn id="165894" idx="4"/>
            <a:endCxn id="165901" idx="1"/>
          </p:cNvCxnSpPr>
          <p:nvPr/>
        </p:nvCxnSpPr>
        <p:spPr bwMode="auto">
          <a:xfrm>
            <a:off x="5224463" y="3252788"/>
            <a:ext cx="393700" cy="831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11" name="AutoShape 24"/>
          <p:cNvCxnSpPr>
            <a:cxnSpLocks noChangeShapeType="1"/>
            <a:stCxn id="165894" idx="5"/>
            <a:endCxn id="165899" idx="1"/>
          </p:cNvCxnSpPr>
          <p:nvPr/>
        </p:nvCxnSpPr>
        <p:spPr bwMode="auto">
          <a:xfrm>
            <a:off x="5295900" y="3225800"/>
            <a:ext cx="1084263" cy="8651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12" name="AutoShape 25"/>
          <p:cNvCxnSpPr>
            <a:cxnSpLocks noChangeShapeType="1"/>
            <a:stCxn id="165894" idx="6"/>
            <a:endCxn id="165900" idx="2"/>
          </p:cNvCxnSpPr>
          <p:nvPr/>
        </p:nvCxnSpPr>
        <p:spPr bwMode="auto">
          <a:xfrm>
            <a:off x="5326063" y="3159125"/>
            <a:ext cx="1770062" cy="993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13" name="AutoShape 26"/>
          <p:cNvCxnSpPr>
            <a:cxnSpLocks noChangeShapeType="1"/>
            <a:stCxn id="165894" idx="6"/>
            <a:endCxn id="165902" idx="2"/>
          </p:cNvCxnSpPr>
          <p:nvPr/>
        </p:nvCxnSpPr>
        <p:spPr bwMode="auto">
          <a:xfrm>
            <a:off x="5326063" y="3159125"/>
            <a:ext cx="2636837" cy="9890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14" name="AutoShape 27"/>
          <p:cNvCxnSpPr>
            <a:cxnSpLocks noChangeShapeType="1"/>
            <a:stCxn id="165897" idx="4"/>
            <a:endCxn id="165901" idx="7"/>
          </p:cNvCxnSpPr>
          <p:nvPr/>
        </p:nvCxnSpPr>
        <p:spPr bwMode="auto">
          <a:xfrm flipH="1">
            <a:off x="5761038" y="3251200"/>
            <a:ext cx="233362" cy="8334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15" name="AutoShape 28"/>
          <p:cNvCxnSpPr>
            <a:cxnSpLocks noChangeShapeType="1"/>
            <a:stCxn id="165897" idx="3"/>
            <a:endCxn id="165898" idx="7"/>
          </p:cNvCxnSpPr>
          <p:nvPr/>
        </p:nvCxnSpPr>
        <p:spPr bwMode="auto">
          <a:xfrm flipH="1">
            <a:off x="4991100" y="3224213"/>
            <a:ext cx="931863" cy="8620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16" name="AutoShape 29"/>
          <p:cNvCxnSpPr>
            <a:cxnSpLocks noChangeShapeType="1"/>
            <a:stCxn id="165895" idx="3"/>
            <a:endCxn id="165898" idx="7"/>
          </p:cNvCxnSpPr>
          <p:nvPr/>
        </p:nvCxnSpPr>
        <p:spPr bwMode="auto">
          <a:xfrm flipH="1">
            <a:off x="4991100" y="3230563"/>
            <a:ext cx="1693863" cy="8556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17" name="AutoShape 30"/>
          <p:cNvCxnSpPr>
            <a:cxnSpLocks noChangeShapeType="1"/>
            <a:stCxn id="165896" idx="3"/>
            <a:endCxn id="165898" idx="7"/>
          </p:cNvCxnSpPr>
          <p:nvPr/>
        </p:nvCxnSpPr>
        <p:spPr bwMode="auto">
          <a:xfrm flipH="1">
            <a:off x="4991100" y="3224213"/>
            <a:ext cx="2439988" cy="8620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18" name="AutoShape 31"/>
          <p:cNvCxnSpPr>
            <a:cxnSpLocks noChangeShapeType="1"/>
            <a:stCxn id="165896" idx="5"/>
            <a:endCxn id="165902" idx="0"/>
          </p:cNvCxnSpPr>
          <p:nvPr/>
        </p:nvCxnSpPr>
        <p:spPr bwMode="auto">
          <a:xfrm>
            <a:off x="7573963" y="3224213"/>
            <a:ext cx="490537" cy="828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19" name="AutoShape 32"/>
          <p:cNvCxnSpPr>
            <a:cxnSpLocks noChangeShapeType="1"/>
            <a:stCxn id="165896" idx="4"/>
            <a:endCxn id="165900" idx="7"/>
          </p:cNvCxnSpPr>
          <p:nvPr/>
        </p:nvCxnSpPr>
        <p:spPr bwMode="auto">
          <a:xfrm flipH="1">
            <a:off x="7269163" y="3251200"/>
            <a:ext cx="233362" cy="8334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20" name="AutoShape 33"/>
          <p:cNvCxnSpPr>
            <a:cxnSpLocks noChangeShapeType="1"/>
            <a:stCxn id="165896" idx="3"/>
            <a:endCxn id="165899" idx="0"/>
          </p:cNvCxnSpPr>
          <p:nvPr/>
        </p:nvCxnSpPr>
        <p:spPr bwMode="auto">
          <a:xfrm flipH="1">
            <a:off x="6451600" y="3224213"/>
            <a:ext cx="979488" cy="839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21" name="AutoShape 34"/>
          <p:cNvCxnSpPr>
            <a:cxnSpLocks noChangeShapeType="1"/>
            <a:stCxn id="165895" idx="4"/>
            <a:endCxn id="165901" idx="7"/>
          </p:cNvCxnSpPr>
          <p:nvPr/>
        </p:nvCxnSpPr>
        <p:spPr bwMode="auto">
          <a:xfrm flipH="1">
            <a:off x="5761038" y="3257550"/>
            <a:ext cx="995362" cy="8270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22" name="AutoShape 35"/>
          <p:cNvCxnSpPr>
            <a:cxnSpLocks noChangeShapeType="1"/>
            <a:stCxn id="165895" idx="4"/>
            <a:endCxn id="165899" idx="0"/>
          </p:cNvCxnSpPr>
          <p:nvPr/>
        </p:nvCxnSpPr>
        <p:spPr bwMode="auto">
          <a:xfrm flipH="1">
            <a:off x="6451600" y="3257550"/>
            <a:ext cx="304800" cy="806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23" name="AutoShape 36"/>
          <p:cNvCxnSpPr>
            <a:cxnSpLocks noChangeShapeType="1"/>
            <a:stCxn id="165895" idx="4"/>
            <a:endCxn id="165900" idx="0"/>
          </p:cNvCxnSpPr>
          <p:nvPr/>
        </p:nvCxnSpPr>
        <p:spPr bwMode="auto">
          <a:xfrm>
            <a:off x="6756400" y="3257550"/>
            <a:ext cx="441325" cy="800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24" name="AutoShape 37"/>
          <p:cNvCxnSpPr>
            <a:cxnSpLocks noChangeShapeType="1"/>
            <a:stCxn id="165895" idx="5"/>
            <a:endCxn id="165902" idx="1"/>
          </p:cNvCxnSpPr>
          <p:nvPr/>
        </p:nvCxnSpPr>
        <p:spPr bwMode="auto">
          <a:xfrm>
            <a:off x="6827838" y="3230563"/>
            <a:ext cx="1165225" cy="8493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25" name="AutoShape 38"/>
          <p:cNvCxnSpPr>
            <a:cxnSpLocks noChangeShapeType="1"/>
            <a:stCxn id="165897" idx="5"/>
            <a:endCxn id="165899" idx="0"/>
          </p:cNvCxnSpPr>
          <p:nvPr/>
        </p:nvCxnSpPr>
        <p:spPr bwMode="auto">
          <a:xfrm>
            <a:off x="6065838" y="3224213"/>
            <a:ext cx="385762" cy="839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26" name="AutoShape 39"/>
          <p:cNvCxnSpPr>
            <a:cxnSpLocks noChangeShapeType="1"/>
            <a:stCxn id="165897" idx="6"/>
            <a:endCxn id="165900" idx="1"/>
          </p:cNvCxnSpPr>
          <p:nvPr/>
        </p:nvCxnSpPr>
        <p:spPr bwMode="auto">
          <a:xfrm>
            <a:off x="6096000" y="3157538"/>
            <a:ext cx="1030288" cy="927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27" name="AutoShape 40"/>
          <p:cNvCxnSpPr>
            <a:cxnSpLocks noChangeShapeType="1"/>
            <a:stCxn id="165897" idx="6"/>
            <a:endCxn id="165902" idx="1"/>
          </p:cNvCxnSpPr>
          <p:nvPr/>
        </p:nvCxnSpPr>
        <p:spPr bwMode="auto">
          <a:xfrm>
            <a:off x="6096000" y="3157538"/>
            <a:ext cx="1897063" cy="922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28" name="AutoShape 41"/>
          <p:cNvCxnSpPr>
            <a:cxnSpLocks noChangeShapeType="1"/>
            <a:stCxn id="165898" idx="4"/>
            <a:endCxn id="165903" idx="0"/>
          </p:cNvCxnSpPr>
          <p:nvPr/>
        </p:nvCxnSpPr>
        <p:spPr bwMode="auto">
          <a:xfrm flipH="1">
            <a:off x="4657725" y="4248150"/>
            <a:ext cx="261938" cy="806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29" name="AutoShape 42"/>
          <p:cNvCxnSpPr>
            <a:cxnSpLocks noChangeShapeType="1"/>
            <a:stCxn id="165901" idx="4"/>
            <a:endCxn id="165904" idx="0"/>
          </p:cNvCxnSpPr>
          <p:nvPr/>
        </p:nvCxnSpPr>
        <p:spPr bwMode="auto">
          <a:xfrm>
            <a:off x="5689600" y="4246563"/>
            <a:ext cx="500063" cy="812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30" name="AutoShape 43"/>
          <p:cNvCxnSpPr>
            <a:cxnSpLocks noChangeShapeType="1"/>
            <a:stCxn id="165900" idx="4"/>
            <a:endCxn id="165905" idx="0"/>
          </p:cNvCxnSpPr>
          <p:nvPr/>
        </p:nvCxnSpPr>
        <p:spPr bwMode="auto">
          <a:xfrm flipH="1">
            <a:off x="6935788" y="4246563"/>
            <a:ext cx="261937" cy="806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31" name="AutoShape 44"/>
          <p:cNvCxnSpPr>
            <a:cxnSpLocks noChangeShapeType="1"/>
            <a:stCxn id="165899" idx="4"/>
            <a:endCxn id="165907" idx="2"/>
          </p:cNvCxnSpPr>
          <p:nvPr/>
        </p:nvCxnSpPr>
        <p:spPr bwMode="auto">
          <a:xfrm>
            <a:off x="6451600" y="4252913"/>
            <a:ext cx="1249363" cy="890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32" name="AutoShape 46"/>
          <p:cNvCxnSpPr>
            <a:cxnSpLocks noChangeShapeType="1"/>
            <a:stCxn id="165902" idx="4"/>
            <a:endCxn id="165907" idx="7"/>
          </p:cNvCxnSpPr>
          <p:nvPr/>
        </p:nvCxnSpPr>
        <p:spPr bwMode="auto">
          <a:xfrm flipH="1">
            <a:off x="7874000" y="4241800"/>
            <a:ext cx="190500" cy="8334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33" name="AutoShape 47"/>
          <p:cNvCxnSpPr>
            <a:cxnSpLocks noChangeShapeType="1"/>
            <a:stCxn id="165903" idx="4"/>
            <a:endCxn id="165906" idx="4"/>
          </p:cNvCxnSpPr>
          <p:nvPr/>
        </p:nvCxnSpPr>
        <p:spPr bwMode="auto">
          <a:xfrm rot="5400000" flipH="1" flipV="1">
            <a:off x="5041900" y="4857750"/>
            <a:ext cx="1588" cy="769938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5934" name="AutoShape 48"/>
          <p:cNvCxnSpPr>
            <a:cxnSpLocks noChangeShapeType="1"/>
            <a:stCxn id="165904" idx="5"/>
            <a:endCxn id="165908" idx="4"/>
          </p:cNvCxnSpPr>
          <p:nvPr/>
        </p:nvCxnSpPr>
        <p:spPr bwMode="auto">
          <a:xfrm rot="16200000" flipH="1">
            <a:off x="7445376" y="4037012"/>
            <a:ext cx="11112" cy="2379663"/>
          </a:xfrm>
          <a:prstGeom prst="curvedConnector3">
            <a:avLst>
              <a:gd name="adj1" fmla="val 230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52" name="Right Arrow 51"/>
          <p:cNvSpPr/>
          <p:nvPr/>
        </p:nvSpPr>
        <p:spPr bwMode="auto">
          <a:xfrm>
            <a:off x="3792538" y="4927600"/>
            <a:ext cx="538162" cy="450850"/>
          </a:xfrm>
          <a:prstGeom prst="rightArrow">
            <a:avLst/>
          </a:prstGeom>
          <a:solidFill>
            <a:schemeClr val="accent6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pitchFamily="-11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B2101E-5244-AC49-A3AA-C3892D045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F5145D-5A62-CB40-B18C-A6B36A577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90F46C-E5B9-0C42-9643-F4D6606C7F1B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5927DFF-CB74-BE4A-A759-D9318E54AD46}"/>
              </a:ext>
            </a:extLst>
          </p:cNvPr>
          <p:cNvSpPr/>
          <p:nvPr/>
        </p:nvSpPr>
        <p:spPr bwMode="auto">
          <a:xfrm>
            <a:off x="7060877" y="28572"/>
            <a:ext cx="2054547" cy="568325"/>
          </a:xfrm>
          <a:prstGeom prst="roundRect">
            <a:avLst/>
          </a:prstGeom>
          <a:solidFill>
            <a:srgbClr val="7030A0"/>
          </a:solidFill>
          <a:ln w="3175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2579766793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ea typeface="ＭＳ Ｐゴシック" charset="-128"/>
                <a:cs typeface="ＭＳ Ｐゴシック" charset="-128"/>
              </a:rPr>
              <a:t>E-bay Fraud detection - NetProbe</a:t>
            </a:r>
          </a:p>
        </p:txBody>
      </p:sp>
      <p:pic>
        <p:nvPicPr>
          <p:cNvPr id="166918" name="Picture 3" descr="netprobe_screenshot_v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35013" y="1922463"/>
            <a:ext cx="3057525" cy="4114800"/>
          </a:xfrm>
          <a:noFill/>
        </p:spPr>
      </p:pic>
      <p:sp>
        <p:nvSpPr>
          <p:cNvPr id="166919" name="Oval 4"/>
          <p:cNvSpPr>
            <a:spLocks noChangeArrowheads="1"/>
          </p:cNvSpPr>
          <p:nvPr/>
        </p:nvSpPr>
        <p:spPr bwMode="auto">
          <a:xfrm>
            <a:off x="5122863" y="3063875"/>
            <a:ext cx="203200" cy="188913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920" name="Oval 5"/>
          <p:cNvSpPr>
            <a:spLocks noChangeArrowheads="1"/>
          </p:cNvSpPr>
          <p:nvPr/>
        </p:nvSpPr>
        <p:spPr bwMode="auto">
          <a:xfrm>
            <a:off x="6654800" y="3068638"/>
            <a:ext cx="203200" cy="18891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921" name="Oval 6"/>
          <p:cNvSpPr>
            <a:spLocks noChangeArrowheads="1"/>
          </p:cNvSpPr>
          <p:nvPr/>
        </p:nvSpPr>
        <p:spPr bwMode="auto">
          <a:xfrm>
            <a:off x="7400925" y="3062288"/>
            <a:ext cx="203200" cy="18891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922" name="Oval 7"/>
          <p:cNvSpPr>
            <a:spLocks noChangeArrowheads="1"/>
          </p:cNvSpPr>
          <p:nvPr/>
        </p:nvSpPr>
        <p:spPr bwMode="auto">
          <a:xfrm>
            <a:off x="5892800" y="3062288"/>
            <a:ext cx="203200" cy="18891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923" name="Oval 8"/>
          <p:cNvSpPr>
            <a:spLocks noChangeArrowheads="1"/>
          </p:cNvSpPr>
          <p:nvPr/>
        </p:nvSpPr>
        <p:spPr bwMode="auto">
          <a:xfrm>
            <a:off x="4818063" y="4059238"/>
            <a:ext cx="203200" cy="188912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924" name="Oval 9"/>
          <p:cNvSpPr>
            <a:spLocks noChangeArrowheads="1"/>
          </p:cNvSpPr>
          <p:nvPr/>
        </p:nvSpPr>
        <p:spPr bwMode="auto">
          <a:xfrm>
            <a:off x="6350000" y="4064000"/>
            <a:ext cx="203200" cy="188913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925" name="Oval 10"/>
          <p:cNvSpPr>
            <a:spLocks noChangeArrowheads="1"/>
          </p:cNvSpPr>
          <p:nvPr/>
        </p:nvSpPr>
        <p:spPr bwMode="auto">
          <a:xfrm>
            <a:off x="7096125" y="4057650"/>
            <a:ext cx="203200" cy="188913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926" name="Oval 11"/>
          <p:cNvSpPr>
            <a:spLocks noChangeArrowheads="1"/>
          </p:cNvSpPr>
          <p:nvPr/>
        </p:nvSpPr>
        <p:spPr bwMode="auto">
          <a:xfrm>
            <a:off x="5588000" y="4057650"/>
            <a:ext cx="203200" cy="188913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927" name="Oval 12"/>
          <p:cNvSpPr>
            <a:spLocks noChangeArrowheads="1"/>
          </p:cNvSpPr>
          <p:nvPr/>
        </p:nvSpPr>
        <p:spPr bwMode="auto">
          <a:xfrm>
            <a:off x="7962900" y="4052888"/>
            <a:ext cx="203200" cy="188912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928" name="Oval 13"/>
          <p:cNvSpPr>
            <a:spLocks noChangeArrowheads="1"/>
          </p:cNvSpPr>
          <p:nvPr/>
        </p:nvSpPr>
        <p:spPr bwMode="auto">
          <a:xfrm>
            <a:off x="4556125" y="5054600"/>
            <a:ext cx="203200" cy="188913"/>
          </a:xfrm>
          <a:prstGeom prst="ellipse">
            <a:avLst/>
          </a:prstGeom>
          <a:solidFill>
            <a:srgbClr val="006600"/>
          </a:solidFill>
          <a:ln w="9525">
            <a:solidFill>
              <a:srgbClr val="0066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929" name="Oval 14"/>
          <p:cNvSpPr>
            <a:spLocks noChangeArrowheads="1"/>
          </p:cNvSpPr>
          <p:nvPr/>
        </p:nvSpPr>
        <p:spPr bwMode="auto">
          <a:xfrm>
            <a:off x="6088063" y="5059363"/>
            <a:ext cx="203200" cy="188912"/>
          </a:xfrm>
          <a:prstGeom prst="ellipse">
            <a:avLst/>
          </a:prstGeom>
          <a:solidFill>
            <a:srgbClr val="006600"/>
          </a:solidFill>
          <a:ln w="9525">
            <a:solidFill>
              <a:srgbClr val="0066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930" name="Oval 15"/>
          <p:cNvSpPr>
            <a:spLocks noChangeArrowheads="1"/>
          </p:cNvSpPr>
          <p:nvPr/>
        </p:nvSpPr>
        <p:spPr bwMode="auto">
          <a:xfrm>
            <a:off x="6834188" y="5053013"/>
            <a:ext cx="203200" cy="188912"/>
          </a:xfrm>
          <a:prstGeom prst="ellipse">
            <a:avLst/>
          </a:prstGeom>
          <a:solidFill>
            <a:srgbClr val="006600"/>
          </a:solidFill>
          <a:ln w="9525">
            <a:solidFill>
              <a:srgbClr val="0066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931" name="Oval 16"/>
          <p:cNvSpPr>
            <a:spLocks noChangeArrowheads="1"/>
          </p:cNvSpPr>
          <p:nvPr/>
        </p:nvSpPr>
        <p:spPr bwMode="auto">
          <a:xfrm>
            <a:off x="5326063" y="5053013"/>
            <a:ext cx="203200" cy="188912"/>
          </a:xfrm>
          <a:prstGeom prst="ellipse">
            <a:avLst/>
          </a:prstGeom>
          <a:solidFill>
            <a:srgbClr val="006600"/>
          </a:solidFill>
          <a:ln w="9525">
            <a:solidFill>
              <a:srgbClr val="0066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932" name="Oval 17"/>
          <p:cNvSpPr>
            <a:spLocks noChangeArrowheads="1"/>
          </p:cNvSpPr>
          <p:nvPr/>
        </p:nvSpPr>
        <p:spPr bwMode="auto">
          <a:xfrm>
            <a:off x="7700963" y="5048250"/>
            <a:ext cx="203200" cy="188913"/>
          </a:xfrm>
          <a:prstGeom prst="ellipse">
            <a:avLst/>
          </a:prstGeom>
          <a:solidFill>
            <a:srgbClr val="006600"/>
          </a:solidFill>
          <a:ln w="9525">
            <a:solidFill>
              <a:srgbClr val="0066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933" name="Oval 18"/>
          <p:cNvSpPr>
            <a:spLocks noChangeArrowheads="1"/>
          </p:cNvSpPr>
          <p:nvPr/>
        </p:nvSpPr>
        <p:spPr bwMode="auto">
          <a:xfrm>
            <a:off x="8539163" y="5043488"/>
            <a:ext cx="203200" cy="188912"/>
          </a:xfrm>
          <a:prstGeom prst="ellipse">
            <a:avLst/>
          </a:prstGeom>
          <a:solidFill>
            <a:srgbClr val="006600"/>
          </a:solidFill>
          <a:ln w="9525">
            <a:solidFill>
              <a:srgbClr val="0066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66934" name="AutoShape 19"/>
          <p:cNvCxnSpPr>
            <a:cxnSpLocks noChangeShapeType="1"/>
            <a:stCxn id="166919" idx="4"/>
            <a:endCxn id="166923" idx="0"/>
          </p:cNvCxnSpPr>
          <p:nvPr/>
        </p:nvCxnSpPr>
        <p:spPr bwMode="auto">
          <a:xfrm flipH="1">
            <a:off x="4919663" y="3252788"/>
            <a:ext cx="304800" cy="806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35" name="AutoShape 20"/>
          <p:cNvCxnSpPr>
            <a:cxnSpLocks noChangeShapeType="1"/>
            <a:stCxn id="166919" idx="4"/>
            <a:endCxn id="166926" idx="1"/>
          </p:cNvCxnSpPr>
          <p:nvPr/>
        </p:nvCxnSpPr>
        <p:spPr bwMode="auto">
          <a:xfrm>
            <a:off x="5224463" y="3252788"/>
            <a:ext cx="393700" cy="831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36" name="AutoShape 21"/>
          <p:cNvCxnSpPr>
            <a:cxnSpLocks noChangeShapeType="1"/>
            <a:stCxn id="166919" idx="5"/>
            <a:endCxn id="166924" idx="1"/>
          </p:cNvCxnSpPr>
          <p:nvPr/>
        </p:nvCxnSpPr>
        <p:spPr bwMode="auto">
          <a:xfrm>
            <a:off x="5295900" y="3225800"/>
            <a:ext cx="1084263" cy="8651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37" name="AutoShape 22"/>
          <p:cNvCxnSpPr>
            <a:cxnSpLocks noChangeShapeType="1"/>
            <a:stCxn id="166919" idx="6"/>
            <a:endCxn id="166925" idx="2"/>
          </p:cNvCxnSpPr>
          <p:nvPr/>
        </p:nvCxnSpPr>
        <p:spPr bwMode="auto">
          <a:xfrm>
            <a:off x="5326063" y="3159125"/>
            <a:ext cx="1770062" cy="993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38" name="AutoShape 23"/>
          <p:cNvCxnSpPr>
            <a:cxnSpLocks noChangeShapeType="1"/>
            <a:stCxn id="166919" idx="6"/>
            <a:endCxn id="166927" idx="2"/>
          </p:cNvCxnSpPr>
          <p:nvPr/>
        </p:nvCxnSpPr>
        <p:spPr bwMode="auto">
          <a:xfrm>
            <a:off x="5326063" y="3159125"/>
            <a:ext cx="2636837" cy="9890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39" name="AutoShape 24"/>
          <p:cNvCxnSpPr>
            <a:cxnSpLocks noChangeShapeType="1"/>
            <a:stCxn id="166922" idx="4"/>
            <a:endCxn id="166926" idx="7"/>
          </p:cNvCxnSpPr>
          <p:nvPr/>
        </p:nvCxnSpPr>
        <p:spPr bwMode="auto">
          <a:xfrm flipH="1">
            <a:off x="5761038" y="3251200"/>
            <a:ext cx="233362" cy="8334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40" name="AutoShape 25"/>
          <p:cNvCxnSpPr>
            <a:cxnSpLocks noChangeShapeType="1"/>
            <a:stCxn id="166922" idx="3"/>
            <a:endCxn id="166923" idx="7"/>
          </p:cNvCxnSpPr>
          <p:nvPr/>
        </p:nvCxnSpPr>
        <p:spPr bwMode="auto">
          <a:xfrm flipH="1">
            <a:off x="4991100" y="3224213"/>
            <a:ext cx="931863" cy="8620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41" name="AutoShape 26"/>
          <p:cNvCxnSpPr>
            <a:cxnSpLocks noChangeShapeType="1"/>
            <a:stCxn id="166920" idx="3"/>
            <a:endCxn id="166923" idx="7"/>
          </p:cNvCxnSpPr>
          <p:nvPr/>
        </p:nvCxnSpPr>
        <p:spPr bwMode="auto">
          <a:xfrm flipH="1">
            <a:off x="4991100" y="3230563"/>
            <a:ext cx="1693863" cy="8556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42" name="AutoShape 27"/>
          <p:cNvCxnSpPr>
            <a:cxnSpLocks noChangeShapeType="1"/>
            <a:stCxn id="166921" idx="3"/>
            <a:endCxn id="166923" idx="7"/>
          </p:cNvCxnSpPr>
          <p:nvPr/>
        </p:nvCxnSpPr>
        <p:spPr bwMode="auto">
          <a:xfrm flipH="1">
            <a:off x="4991100" y="3224213"/>
            <a:ext cx="2439988" cy="8620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43" name="AutoShape 28"/>
          <p:cNvCxnSpPr>
            <a:cxnSpLocks noChangeShapeType="1"/>
            <a:stCxn id="166921" idx="5"/>
            <a:endCxn id="166927" idx="0"/>
          </p:cNvCxnSpPr>
          <p:nvPr/>
        </p:nvCxnSpPr>
        <p:spPr bwMode="auto">
          <a:xfrm>
            <a:off x="7573963" y="3224213"/>
            <a:ext cx="490537" cy="828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44" name="AutoShape 29"/>
          <p:cNvCxnSpPr>
            <a:cxnSpLocks noChangeShapeType="1"/>
            <a:stCxn id="166921" idx="4"/>
            <a:endCxn id="166925" idx="7"/>
          </p:cNvCxnSpPr>
          <p:nvPr/>
        </p:nvCxnSpPr>
        <p:spPr bwMode="auto">
          <a:xfrm flipH="1">
            <a:off x="7269163" y="3251200"/>
            <a:ext cx="233362" cy="8334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45" name="AutoShape 30"/>
          <p:cNvCxnSpPr>
            <a:cxnSpLocks noChangeShapeType="1"/>
            <a:stCxn id="166921" idx="3"/>
            <a:endCxn id="166924" idx="0"/>
          </p:cNvCxnSpPr>
          <p:nvPr/>
        </p:nvCxnSpPr>
        <p:spPr bwMode="auto">
          <a:xfrm flipH="1">
            <a:off x="6451600" y="3224213"/>
            <a:ext cx="979488" cy="839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46" name="AutoShape 31"/>
          <p:cNvCxnSpPr>
            <a:cxnSpLocks noChangeShapeType="1"/>
            <a:stCxn id="166920" idx="4"/>
            <a:endCxn id="166926" idx="7"/>
          </p:cNvCxnSpPr>
          <p:nvPr/>
        </p:nvCxnSpPr>
        <p:spPr bwMode="auto">
          <a:xfrm flipH="1">
            <a:off x="5761038" y="3257550"/>
            <a:ext cx="995362" cy="8270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47" name="AutoShape 32"/>
          <p:cNvCxnSpPr>
            <a:cxnSpLocks noChangeShapeType="1"/>
            <a:stCxn id="166920" idx="4"/>
            <a:endCxn id="166924" idx="0"/>
          </p:cNvCxnSpPr>
          <p:nvPr/>
        </p:nvCxnSpPr>
        <p:spPr bwMode="auto">
          <a:xfrm flipH="1">
            <a:off x="6451600" y="3257550"/>
            <a:ext cx="304800" cy="806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48" name="AutoShape 33"/>
          <p:cNvCxnSpPr>
            <a:cxnSpLocks noChangeShapeType="1"/>
            <a:stCxn id="166920" idx="4"/>
            <a:endCxn id="166925" idx="0"/>
          </p:cNvCxnSpPr>
          <p:nvPr/>
        </p:nvCxnSpPr>
        <p:spPr bwMode="auto">
          <a:xfrm>
            <a:off x="6756400" y="3257550"/>
            <a:ext cx="441325" cy="800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49" name="AutoShape 34"/>
          <p:cNvCxnSpPr>
            <a:cxnSpLocks noChangeShapeType="1"/>
            <a:stCxn id="166920" idx="5"/>
            <a:endCxn id="166927" idx="1"/>
          </p:cNvCxnSpPr>
          <p:nvPr/>
        </p:nvCxnSpPr>
        <p:spPr bwMode="auto">
          <a:xfrm>
            <a:off x="6827838" y="3230563"/>
            <a:ext cx="1165225" cy="8493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50" name="AutoShape 35"/>
          <p:cNvCxnSpPr>
            <a:cxnSpLocks noChangeShapeType="1"/>
            <a:stCxn id="166922" idx="5"/>
            <a:endCxn id="166924" idx="0"/>
          </p:cNvCxnSpPr>
          <p:nvPr/>
        </p:nvCxnSpPr>
        <p:spPr bwMode="auto">
          <a:xfrm>
            <a:off x="6065838" y="3224213"/>
            <a:ext cx="385762" cy="8397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51" name="AutoShape 36"/>
          <p:cNvCxnSpPr>
            <a:cxnSpLocks noChangeShapeType="1"/>
            <a:stCxn id="166922" idx="6"/>
            <a:endCxn id="166925" idx="1"/>
          </p:cNvCxnSpPr>
          <p:nvPr/>
        </p:nvCxnSpPr>
        <p:spPr bwMode="auto">
          <a:xfrm>
            <a:off x="6096000" y="3157538"/>
            <a:ext cx="1030288" cy="927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52" name="AutoShape 37"/>
          <p:cNvCxnSpPr>
            <a:cxnSpLocks noChangeShapeType="1"/>
            <a:stCxn id="166922" idx="6"/>
            <a:endCxn id="166927" idx="1"/>
          </p:cNvCxnSpPr>
          <p:nvPr/>
        </p:nvCxnSpPr>
        <p:spPr bwMode="auto">
          <a:xfrm>
            <a:off x="6096000" y="3157538"/>
            <a:ext cx="1897063" cy="9223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53" name="AutoShape 38"/>
          <p:cNvCxnSpPr>
            <a:cxnSpLocks noChangeShapeType="1"/>
            <a:stCxn id="166923" idx="4"/>
            <a:endCxn id="166928" idx="0"/>
          </p:cNvCxnSpPr>
          <p:nvPr/>
        </p:nvCxnSpPr>
        <p:spPr bwMode="auto">
          <a:xfrm flipH="1">
            <a:off x="4657725" y="4248150"/>
            <a:ext cx="261938" cy="806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54" name="AutoShape 39"/>
          <p:cNvCxnSpPr>
            <a:cxnSpLocks noChangeShapeType="1"/>
            <a:stCxn id="166926" idx="4"/>
            <a:endCxn id="166929" idx="0"/>
          </p:cNvCxnSpPr>
          <p:nvPr/>
        </p:nvCxnSpPr>
        <p:spPr bwMode="auto">
          <a:xfrm>
            <a:off x="5689600" y="4246563"/>
            <a:ext cx="500063" cy="812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55" name="AutoShape 40"/>
          <p:cNvCxnSpPr>
            <a:cxnSpLocks noChangeShapeType="1"/>
            <a:stCxn id="166925" idx="4"/>
            <a:endCxn id="166930" idx="0"/>
          </p:cNvCxnSpPr>
          <p:nvPr/>
        </p:nvCxnSpPr>
        <p:spPr bwMode="auto">
          <a:xfrm flipH="1">
            <a:off x="6935788" y="4246563"/>
            <a:ext cx="261937" cy="806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56" name="AutoShape 41"/>
          <p:cNvCxnSpPr>
            <a:cxnSpLocks noChangeShapeType="1"/>
            <a:stCxn id="166924" idx="4"/>
            <a:endCxn id="166932" idx="2"/>
          </p:cNvCxnSpPr>
          <p:nvPr/>
        </p:nvCxnSpPr>
        <p:spPr bwMode="auto">
          <a:xfrm>
            <a:off x="6451600" y="4252913"/>
            <a:ext cx="1249363" cy="890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57" name="AutoShape 42"/>
          <p:cNvCxnSpPr>
            <a:cxnSpLocks noChangeShapeType="1"/>
            <a:stCxn id="166927" idx="4"/>
            <a:endCxn id="166932" idx="7"/>
          </p:cNvCxnSpPr>
          <p:nvPr/>
        </p:nvCxnSpPr>
        <p:spPr bwMode="auto">
          <a:xfrm flipH="1">
            <a:off x="7874000" y="4241800"/>
            <a:ext cx="190500" cy="8334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58" name="AutoShape 43"/>
          <p:cNvCxnSpPr>
            <a:cxnSpLocks noChangeShapeType="1"/>
            <a:stCxn id="166928" idx="4"/>
            <a:endCxn id="166931" idx="4"/>
          </p:cNvCxnSpPr>
          <p:nvPr/>
        </p:nvCxnSpPr>
        <p:spPr bwMode="auto">
          <a:xfrm rot="5400000" flipH="1" flipV="1">
            <a:off x="5041900" y="4857750"/>
            <a:ext cx="1588" cy="769938"/>
          </a:xfrm>
          <a:prstGeom prst="curved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6959" name="AutoShape 44"/>
          <p:cNvCxnSpPr>
            <a:cxnSpLocks noChangeShapeType="1"/>
            <a:stCxn id="166929" idx="5"/>
            <a:endCxn id="166933" idx="4"/>
          </p:cNvCxnSpPr>
          <p:nvPr/>
        </p:nvCxnSpPr>
        <p:spPr bwMode="auto">
          <a:xfrm rot="16200000" flipH="1">
            <a:off x="7445376" y="4037012"/>
            <a:ext cx="11112" cy="2379663"/>
          </a:xfrm>
          <a:prstGeom prst="curvedConnector3">
            <a:avLst>
              <a:gd name="adj1" fmla="val 230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64" name="Group 63"/>
          <p:cNvGrpSpPr/>
          <p:nvPr/>
        </p:nvGrpSpPr>
        <p:grpSpPr>
          <a:xfrm>
            <a:off x="7200900" y="1485900"/>
            <a:ext cx="1193800" cy="1206500"/>
            <a:chOff x="7200900" y="1485900"/>
            <a:chExt cx="1193800" cy="1206500"/>
          </a:xfrm>
        </p:grpSpPr>
        <p:sp>
          <p:nvSpPr>
            <p:cNvPr id="49" name="Rectangle 48"/>
            <p:cNvSpPr/>
            <p:nvPr/>
          </p:nvSpPr>
          <p:spPr bwMode="auto">
            <a:xfrm>
              <a:off x="7518400" y="1778000"/>
              <a:ext cx="292100" cy="304800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7810500" y="1778000"/>
              <a:ext cx="292100" cy="304800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810500" y="2082800"/>
              <a:ext cx="292100" cy="3048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7518400" y="2082800"/>
              <a:ext cx="292100" cy="304800"/>
            </a:xfrm>
            <a:prstGeom prst="rect">
              <a:avLst/>
            </a:prstGeom>
            <a:solidFill>
              <a:srgbClr val="5C5CFF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7200900" y="1866900"/>
              <a:ext cx="127000" cy="139700"/>
            </a:xfrm>
            <a:prstGeom prst="ellipse">
              <a:avLst/>
            </a:prstGeom>
            <a:solidFill>
              <a:srgbClr val="0080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7594600" y="1498600"/>
              <a:ext cx="127000" cy="139700"/>
            </a:xfrm>
            <a:prstGeom prst="ellipse">
              <a:avLst/>
            </a:prstGeom>
            <a:solidFill>
              <a:srgbClr val="0080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7213600" y="2209800"/>
              <a:ext cx="127000" cy="139700"/>
            </a:xfrm>
            <a:prstGeom prst="ellipse">
              <a:avLst/>
            </a:prstGeom>
            <a:solidFill>
              <a:srgbClr val="FF80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7886700" y="1485900"/>
              <a:ext cx="127000" cy="139700"/>
            </a:xfrm>
            <a:prstGeom prst="ellipse">
              <a:avLst/>
            </a:prstGeom>
            <a:solidFill>
              <a:srgbClr val="FF80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7518400" y="2387600"/>
              <a:ext cx="292100" cy="3048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7810500" y="2387600"/>
              <a:ext cx="292100" cy="304800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8102600" y="1778000"/>
              <a:ext cx="292100" cy="3048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8102600" y="2387600"/>
              <a:ext cx="292100" cy="3048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8102600" y="2082800"/>
              <a:ext cx="292100" cy="304800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8197850" y="1498600"/>
              <a:ext cx="127000" cy="139700"/>
            </a:xfrm>
            <a:prstGeom prst="ellipse">
              <a:avLst/>
            </a:prstGeom>
            <a:solidFill>
              <a:schemeClr val="tx2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7213600" y="2495550"/>
              <a:ext cx="127000" cy="139700"/>
            </a:xfrm>
            <a:prstGeom prst="ellipse">
              <a:avLst/>
            </a:prstGeom>
            <a:solidFill>
              <a:schemeClr val="tx2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2326DA-1DB6-8344-BD6C-FD1C522BB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86637D-7877-D840-AC9A-D6C34BE98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693E61CB-24A9-DF4E-91CD-D3A9AB189565}"/>
              </a:ext>
            </a:extLst>
          </p:cNvPr>
          <p:cNvSpPr/>
          <p:nvPr/>
        </p:nvSpPr>
        <p:spPr bwMode="auto">
          <a:xfrm>
            <a:off x="7060877" y="28572"/>
            <a:ext cx="2054547" cy="568325"/>
          </a:xfrm>
          <a:prstGeom prst="roundRect">
            <a:avLst/>
          </a:prstGeom>
          <a:solidFill>
            <a:srgbClr val="7030A0"/>
          </a:solidFill>
          <a:ln w="3175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1966944564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Motivation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Why study graphs for amazon?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Part#1: Static graphs - unsupervised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Part#2: Static graphs – semi-supervised</a:t>
            </a:r>
          </a:p>
          <a:p>
            <a:pPr lvl="1"/>
            <a:r>
              <a:rPr lang="en-US" sz="2400" dirty="0">
                <a:ea typeface="ＭＳ Ｐゴシック" charset="-128"/>
                <a:cs typeface="ＭＳ Ｐゴシック" charset="-128"/>
              </a:rPr>
              <a:t>Motivation: e-bay fraud [Chau+]</a:t>
            </a:r>
          </a:p>
          <a:p>
            <a:pPr lvl="1"/>
            <a:r>
              <a:rPr lang="en-US" sz="2400" dirty="0">
                <a:ea typeface="ＭＳ Ｐゴシック" charset="-128"/>
                <a:cs typeface="ＭＳ Ｐゴシック" charset="-128"/>
              </a:rPr>
              <a:t>BP: Basics</a:t>
            </a:r>
          </a:p>
          <a:p>
            <a:pPr lvl="1"/>
            <a:r>
              <a:rPr lang="en-US" sz="2400" dirty="0">
                <a:ea typeface="ＭＳ Ｐゴシック" charset="-128"/>
                <a:cs typeface="ＭＳ Ｐゴシック" charset="-128"/>
              </a:rPr>
              <a:t>Linearized BP [</a:t>
            </a:r>
            <a:r>
              <a:rPr lang="en-US" sz="2400" dirty="0" err="1">
                <a:ea typeface="ＭＳ Ｐゴシック" charset="-128"/>
                <a:cs typeface="ＭＳ Ｐゴシック" charset="-128"/>
              </a:rPr>
              <a:t>Koutra</a:t>
            </a:r>
            <a:r>
              <a:rPr lang="en-US" sz="2400" dirty="0">
                <a:ea typeface="ＭＳ Ｐゴシック" charset="-128"/>
                <a:cs typeface="ＭＳ Ｐゴシック" charset="-128"/>
              </a:rPr>
              <a:t> +]</a:t>
            </a:r>
          </a:p>
          <a:p>
            <a:pPr lvl="1"/>
            <a:r>
              <a:rPr lang="en-US" sz="2400" dirty="0">
                <a:ea typeface="ＭＳ Ｐゴシック" charset="-128"/>
                <a:cs typeface="ＭＳ Ｐゴシック" charset="-128"/>
              </a:rPr>
              <a:t>Applications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…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307975" y="42576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15FA20-ABBE-B442-937E-BE76BB23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94DD1D-C3EC-314B-8C9A-955C0DB8D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6558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3492" y="0"/>
            <a:ext cx="9090751" cy="6858000"/>
          </a:xfrm>
          <a:prstGeom prst="rect">
            <a:avLst/>
          </a:prstGeom>
          <a:gradFill flip="none" rotWithShape="1">
            <a:gsLst>
              <a:gs pos="4000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712" y="2624672"/>
            <a:ext cx="7215000" cy="1143000"/>
          </a:xfrm>
        </p:spPr>
        <p:txBody>
          <a:bodyPr/>
          <a:lstStyle/>
          <a:p>
            <a:r>
              <a:rPr lang="en-US" sz="6000" dirty="0"/>
              <a:t>Background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762000"/>
            <a:ext cx="5643041" cy="558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rgbClr val="0800BE"/>
              </a:buClr>
              <a:defRPr/>
            </a:pPr>
            <a:endParaRPr kumimoji="0" lang="en-US" sz="3200" u="none" strike="noStrike" kern="1200" cap="none" spc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Left Bracket 9"/>
          <p:cNvSpPr/>
          <p:nvPr/>
        </p:nvSpPr>
        <p:spPr>
          <a:xfrm>
            <a:off x="1710284" y="1100676"/>
            <a:ext cx="728133" cy="4436533"/>
          </a:xfrm>
          <a:prstGeom prst="leftBracket">
            <a:avLst>
              <a:gd name="adj" fmla="val 207936"/>
            </a:avLst>
          </a:prstGeom>
          <a:ln w="698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457" y="174285"/>
            <a:ext cx="922192" cy="9263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49813" y="1361376"/>
            <a:ext cx="214994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Danai</a:t>
            </a:r>
            <a:r>
              <a:rPr lang="en-US" dirty="0"/>
              <a:t> </a:t>
            </a:r>
            <a:r>
              <a:rPr lang="en-US" dirty="0" err="1"/>
              <a:t>Koutra</a:t>
            </a:r>
            <a:endParaRPr lang="en-US" dirty="0"/>
          </a:p>
          <a:p>
            <a:r>
              <a:rPr lang="en-US" dirty="0"/>
              <a:t>U. Michigan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D15E3-B23E-BD4B-AB81-95948995C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3158E-E37C-6841-B08C-05DF4DAB1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6321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287865" y="0"/>
            <a:ext cx="8852400" cy="6228000"/>
          </a:xfrm>
          <a:prstGeom prst="rect">
            <a:avLst/>
          </a:prstGeom>
          <a:gradFill flip="none" rotWithShape="1">
            <a:gsLst>
              <a:gs pos="4000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-22635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Belief  Propagation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6" y="931732"/>
            <a:ext cx="6478080" cy="5754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Iterative message-based method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687233" y="2611574"/>
          <a:ext cx="1354672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533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rgbClr val="FF6600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533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rgbClr val="FF6600"/>
                          </a:solidFill>
                        </a:rPr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742267" y="4673167"/>
          <a:ext cx="1354668" cy="103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46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6600"/>
                          </a:solidFill>
                        </a:rPr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46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6600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" name="Group 18"/>
          <p:cNvGrpSpPr/>
          <p:nvPr/>
        </p:nvGrpSpPr>
        <p:grpSpPr>
          <a:xfrm>
            <a:off x="3230031" y="2260035"/>
            <a:ext cx="1728216" cy="1257807"/>
            <a:chOff x="3166531" y="2624098"/>
            <a:chExt cx="1728216" cy="1257807"/>
          </a:xfrm>
        </p:grpSpPr>
        <p:sp>
          <p:nvSpPr>
            <p:cNvPr id="7" name="Oval 6"/>
            <p:cNvSpPr/>
            <p:nvPr/>
          </p:nvSpPr>
          <p:spPr>
            <a:xfrm>
              <a:off x="3763783" y="2624532"/>
              <a:ext cx="304979" cy="30751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589768" y="2624098"/>
              <a:ext cx="304979" cy="307511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166531" y="3059915"/>
              <a:ext cx="304979" cy="30751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166531" y="3574394"/>
              <a:ext cx="304979" cy="307511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19"/>
          <p:cNvGrpSpPr/>
          <p:nvPr/>
        </p:nvGrpSpPr>
        <p:grpSpPr>
          <a:xfrm>
            <a:off x="3285065" y="4304695"/>
            <a:ext cx="1728216" cy="1257807"/>
            <a:chOff x="3166531" y="2624098"/>
            <a:chExt cx="1728216" cy="1257807"/>
          </a:xfrm>
        </p:grpSpPr>
        <p:sp>
          <p:nvSpPr>
            <p:cNvPr id="21" name="Oval 20"/>
            <p:cNvSpPr/>
            <p:nvPr/>
          </p:nvSpPr>
          <p:spPr>
            <a:xfrm>
              <a:off x="3763783" y="2624532"/>
              <a:ext cx="304979" cy="30751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589768" y="2624098"/>
              <a:ext cx="304979" cy="307511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166531" y="3059915"/>
              <a:ext cx="304979" cy="30751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166531" y="3574394"/>
              <a:ext cx="304979" cy="307511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Oval 24"/>
          <p:cNvSpPr/>
          <p:nvPr/>
        </p:nvSpPr>
        <p:spPr>
          <a:xfrm>
            <a:off x="8366419" y="1079587"/>
            <a:ext cx="438912" cy="4358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897608" y="3610967"/>
            <a:ext cx="438912" cy="4358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366419" y="2948961"/>
            <a:ext cx="438912" cy="4358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723870" y="2161222"/>
            <a:ext cx="438912" cy="4358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585875" y="4368190"/>
            <a:ext cx="438912" cy="4358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>
            <a:stCxn id="84" idx="3"/>
            <a:endCxn id="27" idx="0"/>
          </p:cNvCxnSpPr>
          <p:nvPr/>
        </p:nvCxnSpPr>
        <p:spPr>
          <a:xfrm rot="5400000">
            <a:off x="5917895" y="2740711"/>
            <a:ext cx="1069425" cy="671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0" idx="7"/>
            <a:endCxn id="25" idx="2"/>
          </p:cNvCxnSpPr>
          <p:nvPr/>
        </p:nvCxnSpPr>
        <p:spPr>
          <a:xfrm rot="5400000" flipH="1" flipV="1">
            <a:off x="7268686" y="1127312"/>
            <a:ext cx="927552" cy="12679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0" idx="5"/>
            <a:endCxn id="78" idx="1"/>
          </p:cNvCxnSpPr>
          <p:nvPr/>
        </p:nvCxnSpPr>
        <p:spPr>
          <a:xfrm rot="16200000" flipH="1">
            <a:off x="7521059" y="2110655"/>
            <a:ext cx="487083" cy="13321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7" idx="4"/>
            <a:endCxn id="51" idx="1"/>
          </p:cNvCxnSpPr>
          <p:nvPr/>
        </p:nvCxnSpPr>
        <p:spPr>
          <a:xfrm rot="16200000" flipH="1">
            <a:off x="5901658" y="4262183"/>
            <a:ext cx="1053142" cy="6223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51" idx="5"/>
          </p:cNvCxnSpPr>
          <p:nvPr/>
        </p:nvCxnSpPr>
        <p:spPr>
          <a:xfrm rot="5400000">
            <a:off x="7516217" y="4274149"/>
            <a:ext cx="667473" cy="16003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8366419" y="1079587"/>
            <a:ext cx="438912" cy="43581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675118" y="5036097"/>
            <a:ext cx="438912" cy="435811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8585875" y="4368624"/>
            <a:ext cx="438912" cy="435811"/>
          </a:xfrm>
          <a:prstGeom prst="ellipse">
            <a:avLst/>
          </a:prstGeom>
          <a:solidFill>
            <a:srgbClr val="35E300">
              <a:alpha val="65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897608" y="3610967"/>
            <a:ext cx="438912" cy="435811"/>
          </a:xfrm>
          <a:prstGeom prst="ellipse">
            <a:avLst/>
          </a:prstGeom>
          <a:solidFill>
            <a:srgbClr val="35E300">
              <a:alpha val="65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8366419" y="2956470"/>
            <a:ext cx="438912" cy="435811"/>
          </a:xfrm>
          <a:prstGeom prst="ellipse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725916" y="2157314"/>
            <a:ext cx="438912" cy="435811"/>
          </a:xfrm>
          <a:prstGeom prst="ellipse">
            <a:avLst/>
          </a:prstGeom>
          <a:solidFill>
            <a:srgbClr val="F75D5B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675117" y="5036097"/>
            <a:ext cx="438912" cy="435811"/>
          </a:xfrm>
          <a:prstGeom prst="ellipse">
            <a:avLst/>
          </a:prstGeom>
          <a:solidFill>
            <a:srgbClr val="155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6723873" y="2169554"/>
            <a:ext cx="438912" cy="435811"/>
          </a:xfrm>
          <a:prstGeom prst="ellipse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8366419" y="1079587"/>
            <a:ext cx="438912" cy="435811"/>
          </a:xfrm>
          <a:prstGeom prst="ellipse">
            <a:avLst/>
          </a:prstGeom>
          <a:solidFill>
            <a:srgbClr val="B7001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 descr="send-future-message-sms-email-and-twee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624" y="5247369"/>
            <a:ext cx="621792" cy="621792"/>
          </a:xfrm>
          <a:prstGeom prst="rect">
            <a:avLst/>
          </a:prstGeom>
        </p:spPr>
      </p:pic>
      <p:pic>
        <p:nvPicPr>
          <p:cNvPr id="102" name="Picture 101" descr="send-future-message-sms-email-and-twee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555" y="5348970"/>
            <a:ext cx="621792" cy="621792"/>
          </a:xfrm>
          <a:prstGeom prst="rect">
            <a:avLst/>
          </a:prstGeom>
        </p:spPr>
      </p:pic>
      <p:pic>
        <p:nvPicPr>
          <p:cNvPr id="103" name="Picture 102" descr="send-future-message-sms-email-and-twee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673" y="390367"/>
            <a:ext cx="621792" cy="621792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6664352" y="3435571"/>
            <a:ext cx="1702067" cy="5847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1</a:t>
            </a:r>
            <a:r>
              <a:rPr lang="en-US" sz="3200" b="1" baseline="30000" dirty="0"/>
              <a:t>st</a:t>
            </a:r>
            <a:r>
              <a:rPr lang="en-US" sz="3200" b="1" dirty="0"/>
              <a:t> round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664355" y="3435574"/>
            <a:ext cx="1833401" cy="5847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2</a:t>
            </a:r>
            <a:r>
              <a:rPr lang="en-US" sz="3200" b="1" baseline="30000" dirty="0"/>
              <a:t>nd</a:t>
            </a:r>
            <a:r>
              <a:rPr lang="en-US" sz="3200" b="1" dirty="0"/>
              <a:t> round</a:t>
            </a:r>
          </a:p>
        </p:txBody>
      </p:sp>
      <p:pic>
        <p:nvPicPr>
          <p:cNvPr id="114" name="Picture 113" descr="send-future-message-sms-email-and-twee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017" y="3219643"/>
            <a:ext cx="621792" cy="621792"/>
          </a:xfrm>
          <a:prstGeom prst="rect">
            <a:avLst/>
          </a:prstGeom>
        </p:spPr>
      </p:pic>
      <p:pic>
        <p:nvPicPr>
          <p:cNvPr id="115" name="Picture 114" descr="send-future-message-sms-email-and-twee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257" y="457795"/>
            <a:ext cx="621792" cy="621792"/>
          </a:xfrm>
          <a:prstGeom prst="rect">
            <a:avLst/>
          </a:prstGeom>
        </p:spPr>
      </p:pic>
      <p:pic>
        <p:nvPicPr>
          <p:cNvPr id="116" name="Picture 115" descr="send-future-message-sms-email-and-twee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763" y="1547762"/>
            <a:ext cx="621792" cy="621792"/>
          </a:xfrm>
          <a:prstGeom prst="rect">
            <a:avLst/>
          </a:prstGeom>
        </p:spPr>
      </p:pic>
      <p:pic>
        <p:nvPicPr>
          <p:cNvPr id="117" name="Picture 116" descr="send-future-message-sms-email-and-twee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163" y="1700162"/>
            <a:ext cx="621792" cy="621792"/>
          </a:xfrm>
          <a:prstGeom prst="rect">
            <a:avLst/>
          </a:prstGeom>
        </p:spPr>
      </p:pic>
      <p:pic>
        <p:nvPicPr>
          <p:cNvPr id="118" name="Picture 117" descr="send-future-message-sms-email-and-twee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563" y="1852562"/>
            <a:ext cx="621792" cy="621792"/>
          </a:xfrm>
          <a:prstGeom prst="rect">
            <a:avLst/>
          </a:prstGeom>
        </p:spPr>
      </p:pic>
      <p:pic>
        <p:nvPicPr>
          <p:cNvPr id="119" name="Picture 118" descr="send-future-message-sms-email-and-twee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618" y="3384739"/>
            <a:ext cx="621792" cy="621792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6596626" y="3029185"/>
            <a:ext cx="1654645" cy="18158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...</a:t>
            </a:r>
          </a:p>
          <a:p>
            <a:pPr algn="ctr"/>
            <a:r>
              <a:rPr lang="en-US" sz="2800" b="1" dirty="0"/>
              <a:t>until stop criterion fulfilled</a:t>
            </a:r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316304" y="817616"/>
            <a:ext cx="6478080" cy="2318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800BE"/>
              </a:buClr>
              <a:buSzTx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800BE"/>
              </a:buClr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“Propagation matrix”: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66FF"/>
              </a:buClr>
              <a:buSzPct val="70000"/>
              <a:buFont typeface="Wingdings" charset="2"/>
              <a:buChar char="²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Homophily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66FF"/>
              </a:buClr>
              <a:buSzPct val="70000"/>
              <a:buFont typeface="Wingdings" charset="2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66FF"/>
              </a:buClr>
              <a:buSzPct val="70000"/>
              <a:buFont typeface="Wingdings" charset="2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66FF"/>
              </a:buClr>
              <a:buSzPct val="70000"/>
              <a:buFont typeface="Wingdings" charset="2"/>
              <a:buChar char="²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0" name="Content Placeholder 2"/>
          <p:cNvSpPr txBox="1">
            <a:spLocks/>
          </p:cNvSpPr>
          <p:nvPr/>
        </p:nvSpPr>
        <p:spPr>
          <a:xfrm>
            <a:off x="321739" y="3513606"/>
            <a:ext cx="6478080" cy="2004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66FF"/>
              </a:buClr>
              <a:buSzPct val="70000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366FF"/>
              </a:buClr>
              <a:buSzPct val="70000"/>
              <a:buFont typeface="Wingdings" charset="2"/>
              <a:buChar char="²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Heterophily</a:t>
            </a:r>
          </a:p>
        </p:txBody>
      </p:sp>
      <p:graphicFrame>
        <p:nvGraphicFramePr>
          <p:cNvPr id="61" name="Table 60"/>
          <p:cNvGraphicFramePr>
            <a:graphicFrameLocks noGrp="1"/>
          </p:cNvGraphicFramePr>
          <p:nvPr/>
        </p:nvGraphicFramePr>
        <p:xfrm>
          <a:off x="3742267" y="4656234"/>
          <a:ext cx="1354672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533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rgbClr val="FF6600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533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rgbClr val="FF6600"/>
                          </a:solidFill>
                        </a:rPr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" name="Down Arrow 63"/>
          <p:cNvSpPr/>
          <p:nvPr/>
        </p:nvSpPr>
        <p:spPr>
          <a:xfrm>
            <a:off x="4187296" y="3812337"/>
            <a:ext cx="402472" cy="392400"/>
          </a:xfrm>
          <a:prstGeom prst="downArrow">
            <a:avLst/>
          </a:prstGeom>
          <a:gradFill flip="none" rotWithShape="1">
            <a:gsLst>
              <a:gs pos="0">
                <a:srgbClr val="000090"/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081098" y="4264763"/>
            <a:ext cx="597252" cy="1841819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scene3d>
            <a:camera prst="orthographicFront">
              <a:rot lat="0" lon="0" rev="36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ontent Placeholder 2"/>
          <p:cNvSpPr txBox="1">
            <a:spLocks/>
          </p:cNvSpPr>
          <p:nvPr/>
        </p:nvSpPr>
        <p:spPr>
          <a:xfrm>
            <a:off x="7050528" y="5315497"/>
            <a:ext cx="596900" cy="492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800BE"/>
              </a:buClr>
              <a:buSzTx/>
              <a:tabLst/>
              <a:defRPr/>
            </a:pPr>
            <a:r>
              <a:rPr lang="en-US" sz="2200" b="1" dirty="0">
                <a:solidFill>
                  <a:srgbClr val="008000"/>
                </a:solidFill>
                <a:latin typeface="Comic Sans MS"/>
              </a:rPr>
              <a:t>PL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8543365" y="1499399"/>
            <a:ext cx="596900" cy="492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800BE"/>
              </a:buClr>
              <a:buSzTx/>
              <a:tabLst/>
              <a:defRPr/>
            </a:pPr>
            <a:r>
              <a:rPr lang="en-US" sz="2200" b="1" dirty="0">
                <a:solidFill>
                  <a:srgbClr val="FF0000"/>
                </a:solidFill>
                <a:latin typeface="Comic Sans MS"/>
              </a:rPr>
              <a:t>AI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71" name="Content Placeholder 2"/>
          <p:cNvSpPr txBox="1">
            <a:spLocks/>
          </p:cNvSpPr>
          <p:nvPr/>
        </p:nvSpPr>
        <p:spPr>
          <a:xfrm>
            <a:off x="2126217" y="2714838"/>
            <a:ext cx="1319893" cy="8284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2120"/>
              </a:lnSpc>
              <a:spcBef>
                <a:spcPct val="20000"/>
              </a:spcBef>
              <a:spcAft>
                <a:spcPts val="0"/>
              </a:spcAft>
              <a:buClr>
                <a:srgbClr val="0800BE"/>
              </a:buClr>
              <a:buSzTx/>
              <a:tabLst/>
              <a:defRPr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omic Sans MS"/>
              </a:rPr>
              <a:t>class of</a:t>
            </a:r>
          </a:p>
          <a:p>
            <a:pPr marL="342900" marR="0" lvl="0" indent="-342900" algn="l" defTabSz="457200" rtl="0" eaLnBrk="1" fontAlgn="auto" latinLnBrk="0" hangingPunct="1">
              <a:lnSpc>
                <a:spcPts val="2120"/>
              </a:lnSpc>
              <a:spcBef>
                <a:spcPct val="20000"/>
              </a:spcBef>
              <a:spcAft>
                <a:spcPts val="0"/>
              </a:spcAft>
              <a:buClr>
                <a:srgbClr val="0800BE"/>
              </a:buClr>
              <a:buSzTx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mic Sans MS"/>
                <a:ea typeface="+mn-ea"/>
                <a:cs typeface="+mn-cs"/>
              </a:rPr>
              <a:t>sender</a:t>
            </a:r>
          </a:p>
        </p:txBody>
      </p:sp>
      <p:sp>
        <p:nvSpPr>
          <p:cNvPr id="72" name="Content Placeholder 2"/>
          <p:cNvSpPr txBox="1">
            <a:spLocks/>
          </p:cNvSpPr>
          <p:nvPr/>
        </p:nvSpPr>
        <p:spPr>
          <a:xfrm>
            <a:off x="3285065" y="1937234"/>
            <a:ext cx="2389698" cy="8284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2120"/>
              </a:lnSpc>
              <a:spcBef>
                <a:spcPct val="20000"/>
              </a:spcBef>
              <a:spcAft>
                <a:spcPts val="0"/>
              </a:spcAft>
              <a:buClr>
                <a:srgbClr val="0800BE"/>
              </a:buClr>
              <a:buSzTx/>
              <a:tabLst/>
              <a:defRPr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omic Sans MS"/>
              </a:rPr>
              <a:t>class of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omic Sans MS"/>
                <a:ea typeface="+mn-ea"/>
                <a:cs typeface="+mn-cs"/>
              </a:rPr>
              <a:t>receiver</a:t>
            </a:r>
          </a:p>
        </p:txBody>
      </p:sp>
      <p:sp>
        <p:nvSpPr>
          <p:cNvPr id="73" name="Content Placeholder 2"/>
          <p:cNvSpPr txBox="1">
            <a:spLocks/>
          </p:cNvSpPr>
          <p:nvPr/>
        </p:nvSpPr>
        <p:spPr>
          <a:xfrm>
            <a:off x="474134" y="3667338"/>
            <a:ext cx="3408184" cy="6609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R="0" lvl="0" algn="l" defTabSz="457200" rtl="0" eaLnBrk="1" fontAlgn="auto" latinLnBrk="0" hangingPunct="1">
              <a:lnSpc>
                <a:spcPts val="2120"/>
              </a:lnSpc>
              <a:spcBef>
                <a:spcPct val="20000"/>
              </a:spcBef>
              <a:spcAft>
                <a:spcPts val="0"/>
              </a:spcAft>
              <a:buClr>
                <a:srgbClr val="0800BE"/>
              </a:buClr>
              <a:buSzTx/>
              <a:tabLst/>
              <a:defRPr/>
            </a:pPr>
            <a:r>
              <a:rPr lang="en-US" sz="2200" dirty="0">
                <a:solidFill>
                  <a:srgbClr val="000090"/>
                </a:solidFill>
                <a:latin typeface="Comic Sans MS"/>
              </a:rPr>
              <a:t>Usually same diagonal = homophily factor </a:t>
            </a:r>
            <a:r>
              <a:rPr lang="en-US" sz="2200" dirty="0" err="1">
                <a:solidFill>
                  <a:srgbClr val="000090"/>
                </a:solidFill>
                <a:latin typeface="Comic Sans MS"/>
              </a:rPr>
              <a:t>h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73565" y="5850470"/>
            <a:ext cx="9186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[Pearl ‘82][Yedidia+ ’02] … [Gonzalez+ ‘09][Chechetka+ ‘10]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457" y="174285"/>
            <a:ext cx="922192" cy="926391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A4950F8-A104-C846-9B26-5422B3095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88A402-EA57-5241-9700-CAA339C40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65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61111E-6 0.00532 C -0.04271 -0.00463 -0.08507 -0.01436 -0.11545 0.00208 C -0.14566 0.01851 -0.16771 0.07314 -0.18212 0.1037 C -0.1967 0.13425 -0.2 0.15972 -0.20278 0.18518 " pathEditMode="relative" rAng="0" ptsTypes="aaaA">
                                      <p:cBhvr>
                                        <p:cTn id="1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00" y="80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61111E-6 2.22222E-6 C 0.0467 0.01134 0.09392 0.02291 0.12795 0.01227 C 0.1618 0.00162 0.18767 -0.04213 0.20468 -0.06435 C 0.2217 -0.08658 0.22604 -0.11042 0.2302 -0.12107 " pathEditMode="relative" rAng="0" ptsTypes="aaaA">
                                      <p:cBhvr>
                                        <p:cTn id="2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00" y="-49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61111E-6 -2.22222E-6 C -0.02101 -0.0199 -0.04201 -0.03958 -0.05191 -0.05926 C -0.0618 -0.07893 -0.06111 -0.09467 -0.0592 -0.11852 C -0.05729 -0.14236 -0.04913 -0.17245 -0.0408 -0.20231 " pathEditMode="relative" ptsTypes="aaaA">
                                      <p:cBhvr>
                                        <p:cTn id="2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1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2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6.38889E-6 1.11111E-6 C -0.02171 -0.0051 -0.04341 -0.01019 -0.06476 -0.00973 C -0.08612 -0.00926 -0.11077 -0.01019 -0.12779 0.00254 C -0.1448 0.01527 -0.15591 0.0412 -0.16667 0.06666 C -0.17744 0.09213 -0.1882 0.14074 -0.19254 0.15555 " pathEditMode="relative" ptsTypes="aaaaA">
                                      <p:cBhvr>
                                        <p:cTn id="42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8000"/>
                            </p:stCondLst>
                            <p:childTnLst>
                              <p:par>
                                <p:cTn id="49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61111E-6 2.96296E-6 C 0.00173 -0.02361 0.00348 -0.04699 0.00938 -0.06667 C 0.01528 -0.08634 0.01736 -0.10579 0.03525 -0.11852 C 0.05313 -0.13125 0.0849 -0.13727 0.11667 -0.14329 " pathEditMode="relative" ptsTypes="aaaA">
                                      <p:cBhvr>
                                        <p:cTn id="50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94444E-6 -1.85185E-6 C -0.004 0.04421 -0.00781 0.08866 -0.00381 0.12083 C 0.00018 0.15301 0.00817 0.17408 0.02396 0.19259 C 0.03976 0.21111 0.06511 0.22153 0.09063 0.23195 " pathEditMode="relative" ptsTypes="aaaA">
                                      <p:cBhvr>
                                        <p:cTn id="5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000"/>
                            </p:stCondLst>
                            <p:childTnLst>
                              <p:par>
                                <p:cTn id="7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889E-6 3.7037E-7 C 0.02413 -0.02825 0.04843 -0.05649 0.08142 -0.07176 C 0.1144 -0.08704 0.16996 -0.0882 0.19808 -0.09144 C 0.22621 -0.09468 0.23801 -0.09306 0.24999 -0.09144 " pathEditMode="relative" ptsTypes="aaaA">
                                      <p:cBhvr>
                                        <p:cTn id="7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C 0.02552 -0.00879 0.05104 -0.01759 0.07604 -0.01713 C 0.10104 -0.01666 0.12813 -0.00856 0.15 0.00255 C 0.17188 0.01366 0.19202 0.02986 0.20747 0.04954 C 0.22292 0.06922 0.23282 0.09514 0.24271 0.12107 " pathEditMode="relative" ptsTypes="aaaaA">
                                      <p:cBhvr>
                                        <p:cTn id="74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85185E-6 C -0.02326 0.02014 -0.04653 0.04028 -0.0592 0.05926 C -0.07187 0.07824 -0.07639 0.09375 -0.07587 0.11343 C -0.07534 0.1331 -0.06545 0.15533 -0.05555 0.17778 " pathEditMode="relative" ptsTypes="aaaA">
                                      <p:cBhvr>
                                        <p:cTn id="7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3000"/>
                            </p:stCondLst>
                            <p:childTnLst>
                              <p:par>
                                <p:cTn id="78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0"/>
                            </p:stCondLst>
                            <p:childTnLst>
                              <p:par>
                                <p:cTn id="9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3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3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3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80" grpId="0" animBg="1"/>
      <p:bldP spid="84" grpId="0" animBg="1"/>
      <p:bldP spid="85" grpId="0" animBg="1"/>
      <p:bldP spid="105" grpId="0" animBg="1"/>
      <p:bldP spid="106" grpId="0" animBg="1"/>
      <p:bldP spid="123" grpId="0" build="allAtOnce" animBg="1"/>
      <p:bldP spid="58" grpId="0" build="p" bldLvl="2"/>
      <p:bldP spid="60" grpId="0"/>
      <p:bldP spid="60" grpId="1"/>
      <p:bldP spid="64" grpId="0" animBg="1"/>
      <p:bldP spid="65" grpId="0" animBg="1"/>
      <p:bldP spid="71" grpId="0"/>
      <p:bldP spid="72" grpId="0"/>
      <p:bldP spid="7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1600" y="-17465"/>
            <a:ext cx="8852400" cy="6228000"/>
          </a:xfrm>
          <a:prstGeom prst="rect">
            <a:avLst/>
          </a:prstGeom>
          <a:gradFill flip="none" rotWithShape="1">
            <a:gsLst>
              <a:gs pos="4000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633" y="9114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Belief Propagation Equations</a:t>
            </a:r>
          </a:p>
        </p:txBody>
      </p:sp>
      <p:pic>
        <p:nvPicPr>
          <p:cNvPr id="10" name="Picture 9" descr="send-future-message-sms-email-and-twee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19" y="1828320"/>
            <a:ext cx="621792" cy="621792"/>
          </a:xfrm>
          <a:prstGeom prst="rect">
            <a:avLst/>
          </a:prstGeom>
        </p:spPr>
      </p:pic>
      <p:pic>
        <p:nvPicPr>
          <p:cNvPr id="12" name="Picture 11" descr="send-future-message-sms-email-and-twee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19" y="1980720"/>
            <a:ext cx="621792" cy="621792"/>
          </a:xfrm>
          <a:prstGeom prst="rect">
            <a:avLst/>
          </a:prstGeom>
        </p:spPr>
      </p:pic>
      <p:pic>
        <p:nvPicPr>
          <p:cNvPr id="13" name="Picture 12" descr="send-future-message-sms-email-and-twee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19" y="2133120"/>
            <a:ext cx="621792" cy="621792"/>
          </a:xfrm>
          <a:prstGeom prst="rect">
            <a:avLst/>
          </a:prstGeom>
        </p:spPr>
      </p:pic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6430429" y="2766819"/>
          <a:ext cx="1202272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1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94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6600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94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6600"/>
                          </a:solidFill>
                        </a:rPr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8"/>
          <p:cNvGrpSpPr/>
          <p:nvPr/>
        </p:nvGrpSpPr>
        <p:grpSpPr>
          <a:xfrm>
            <a:off x="6158489" y="2478646"/>
            <a:ext cx="1289304" cy="1060704"/>
            <a:chOff x="3166531" y="2624098"/>
            <a:chExt cx="1611456" cy="1257807"/>
          </a:xfrm>
        </p:grpSpPr>
        <p:sp>
          <p:nvSpPr>
            <p:cNvPr id="21" name="Oval 20"/>
            <p:cNvSpPr/>
            <p:nvPr/>
          </p:nvSpPr>
          <p:spPr>
            <a:xfrm>
              <a:off x="3763783" y="2624532"/>
              <a:ext cx="304979" cy="30751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473008" y="2624098"/>
              <a:ext cx="304979" cy="307511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166531" y="3059915"/>
              <a:ext cx="304979" cy="30751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166531" y="3574394"/>
              <a:ext cx="304979" cy="307511"/>
            </a:xfrm>
            <a:prstGeom prst="ellipse">
              <a:avLst/>
            </a:prstGeom>
            <a:solidFill>
              <a:srgbClr val="008000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486558" y="4435209"/>
            <a:ext cx="5456108" cy="655471"/>
            <a:chOff x="1486558" y="4117709"/>
            <a:chExt cx="5456108" cy="655471"/>
          </a:xfrm>
        </p:grpSpPr>
        <p:grpSp>
          <p:nvGrpSpPr>
            <p:cNvPr id="35" name="Group 57"/>
            <p:cNvGrpSpPr/>
            <p:nvPr/>
          </p:nvGrpSpPr>
          <p:grpSpPr>
            <a:xfrm>
              <a:off x="2790071" y="4247771"/>
              <a:ext cx="2405246" cy="525409"/>
              <a:chOff x="453296" y="2543812"/>
              <a:chExt cx="2405246" cy="525409"/>
            </a:xfrm>
          </p:grpSpPr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2346478" y="2543812"/>
                <a:ext cx="512064" cy="50679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lvl="0" indent="-342900">
                  <a:spcBef>
                    <a:spcPct val="20000"/>
                  </a:spcBef>
                  <a:buClr>
                    <a:srgbClr val="0800BE"/>
                  </a:buClr>
                  <a:defRPr/>
                </a:pPr>
                <a:endParaRPr lang="en-US" sz="2000" b="1" baseline="-25000" dirty="0"/>
              </a:p>
            </p:txBody>
          </p:sp>
          <p:grpSp>
            <p:nvGrpSpPr>
              <p:cNvPr id="37" name="Group 26"/>
              <p:cNvGrpSpPr/>
              <p:nvPr/>
            </p:nvGrpSpPr>
            <p:grpSpPr>
              <a:xfrm>
                <a:off x="453296" y="2557157"/>
                <a:ext cx="2387575" cy="512064"/>
                <a:chOff x="749300" y="2777596"/>
                <a:chExt cx="2568471" cy="586633"/>
              </a:xfrm>
            </p:grpSpPr>
            <p:sp>
              <p:nvSpPr>
                <p:cNvPr id="39" name="Oval 38"/>
                <p:cNvSpPr>
                  <a:spLocks/>
                </p:cNvSpPr>
                <p:nvPr/>
              </p:nvSpPr>
              <p:spPr>
                <a:xfrm>
                  <a:off x="749300" y="2777596"/>
                  <a:ext cx="550861" cy="58663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Content Placeholder 2"/>
                <p:cNvSpPr txBox="1">
                  <a:spLocks/>
                </p:cNvSpPr>
                <p:nvPr/>
              </p:nvSpPr>
              <p:spPr>
                <a:xfrm>
                  <a:off x="870522" y="2815941"/>
                  <a:ext cx="431611" cy="48259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/>
                <a:p>
                  <a:pPr marL="342900" marR="0" lvl="0" indent="-342900" algn="l" defTabSz="457200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0800BE"/>
                    </a:buClr>
                    <a:buSzTx/>
                    <a:tabLst/>
                    <a:defRPr/>
                  </a:pPr>
                  <a:r>
                    <a:rPr lang="en-US" sz="2000" b="1" dirty="0" err="1">
                      <a:latin typeface="Chalkduster"/>
                    </a:rPr>
                    <a:t>i</a:t>
                  </a:r>
                  <a:endParaRPr kumimoji="0" lang="en-US" sz="2000" b="1" i="0" u="none" strike="noStrike" kern="1200" cap="none" spc="0" normalizeH="0" baseline="-25000" noProof="0" dirty="0">
                    <a:ln>
                      <a:noFill/>
                    </a:ln>
                    <a:effectLst/>
                    <a:uLnTx/>
                    <a:uFillTx/>
                    <a:latin typeface="Chalkduster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Content Placeholder 2"/>
                <p:cNvSpPr txBox="1">
                  <a:spLocks/>
                </p:cNvSpPr>
                <p:nvPr/>
              </p:nvSpPr>
              <p:spPr>
                <a:xfrm>
                  <a:off x="2886160" y="2823577"/>
                  <a:ext cx="431611" cy="4826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/>
                <a:p>
                  <a:pPr marL="342900" marR="0" lvl="0" indent="-342900" algn="l" defTabSz="457200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0800BE"/>
                    </a:buClr>
                    <a:buSzTx/>
                    <a:tabLst/>
                    <a:defRPr/>
                  </a:pPr>
                  <a:r>
                    <a:rPr lang="en-US" sz="2000" b="1" dirty="0" err="1">
                      <a:latin typeface="Chalkduster"/>
                    </a:rPr>
                    <a:t>j</a:t>
                  </a:r>
                  <a:endParaRPr kumimoji="0" lang="en-US" sz="2000" b="1" i="0" u="none" strike="noStrike" kern="1200" cap="none" spc="0" normalizeH="0" baseline="-25000" noProof="0" dirty="0">
                    <a:ln>
                      <a:noFill/>
                    </a:ln>
                    <a:effectLst/>
                    <a:uLnTx/>
                    <a:uFillTx/>
                    <a:latin typeface="Chalkduster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8" name="Straight Connector 37"/>
              <p:cNvCxnSpPr>
                <a:stCxn id="39" idx="6"/>
                <a:endCxn id="36" idx="2"/>
              </p:cNvCxnSpPr>
              <p:nvPr/>
            </p:nvCxnSpPr>
            <p:spPr>
              <a:xfrm flipV="1">
                <a:off x="965360" y="2797211"/>
                <a:ext cx="1381118" cy="1598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Connector 43"/>
            <p:cNvCxnSpPr>
              <a:stCxn id="36" idx="6"/>
            </p:cNvCxnSpPr>
            <p:nvPr/>
          </p:nvCxnSpPr>
          <p:spPr>
            <a:xfrm flipV="1">
              <a:off x="5195317" y="4281886"/>
              <a:ext cx="495077" cy="21928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6" idx="6"/>
            </p:cNvCxnSpPr>
            <p:nvPr/>
          </p:nvCxnSpPr>
          <p:spPr>
            <a:xfrm>
              <a:off x="5195317" y="4501170"/>
              <a:ext cx="493489" cy="27200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endCxn id="39" idx="2"/>
            </p:cNvCxnSpPr>
            <p:nvPr/>
          </p:nvCxnSpPr>
          <p:spPr>
            <a:xfrm>
              <a:off x="2296582" y="4247771"/>
              <a:ext cx="493489" cy="26937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endCxn id="39" idx="2"/>
            </p:cNvCxnSpPr>
            <p:nvPr/>
          </p:nvCxnSpPr>
          <p:spPr>
            <a:xfrm>
              <a:off x="2095503" y="4501170"/>
              <a:ext cx="694568" cy="1597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296582" y="4517153"/>
              <a:ext cx="493489" cy="25602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5890170" y="4149142"/>
              <a:ext cx="105249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 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486558" y="4117709"/>
              <a:ext cx="105249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 </a:t>
              </a:r>
            </a:p>
          </p:txBody>
        </p:sp>
      </p:grpSp>
      <p:sp>
        <p:nvSpPr>
          <p:cNvPr id="94" name="Content Placeholder 2"/>
          <p:cNvSpPr txBox="1">
            <a:spLocks/>
          </p:cNvSpPr>
          <p:nvPr/>
        </p:nvSpPr>
        <p:spPr>
          <a:xfrm>
            <a:off x="1409698" y="1934747"/>
            <a:ext cx="7277101" cy="492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Clr>
                <a:srgbClr val="0800BE"/>
              </a:buClr>
            </a:pPr>
            <a:r>
              <a:rPr lang="en-US" sz="2800" dirty="0" err="1"/>
              <a:t>m</a:t>
            </a:r>
            <a:r>
              <a:rPr lang="en-US" sz="2800" noProof="0" dirty="0" err="1"/>
              <a:t>essage</a:t>
            </a:r>
            <a:r>
              <a:rPr lang="en-US" sz="2800" dirty="0"/>
              <a:t>(</a:t>
            </a:r>
            <a:r>
              <a:rPr lang="en-US" sz="2800" noProof="0" dirty="0" err="1"/>
              <a:t>i</a:t>
            </a:r>
            <a:r>
              <a:rPr lang="en-US" sz="2800" dirty="0"/>
              <a:t> −&gt; </a:t>
            </a:r>
            <a:r>
              <a:rPr lang="en-US" sz="2800" dirty="0" err="1"/>
              <a:t>j</a:t>
            </a:r>
            <a:r>
              <a:rPr lang="en-US" sz="2800" dirty="0"/>
              <a:t>) ≈ </a:t>
            </a:r>
            <a:r>
              <a:rPr lang="en-US" sz="2800" dirty="0" err="1"/>
              <a:t>belief(i</a:t>
            </a:r>
            <a:r>
              <a:rPr lang="en-US" sz="2800" dirty="0"/>
              <a:t>) </a:t>
            </a:r>
            <a:r>
              <a:rPr lang="en-US" sz="2000" dirty="0" err="1">
                <a:ea typeface="Wingdings"/>
                <a:cs typeface="Wingdings"/>
              </a:rPr>
              <a:t></a:t>
            </a:r>
            <a:r>
              <a:rPr lang="en-US" sz="2800" dirty="0"/>
              <a:t> homophily strength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800BE"/>
              </a:buClr>
              <a:buSzTx/>
              <a:tabLst/>
              <a:defRPr/>
            </a:pPr>
            <a:r>
              <a:rPr lang="en-US" sz="220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Comic Sans MS"/>
              </a:rPr>
              <a:t> 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2918864" y="3988256"/>
            <a:ext cx="633834" cy="623830"/>
            <a:chOff x="2918864" y="3988256"/>
            <a:chExt cx="633834" cy="623830"/>
          </a:xfrm>
        </p:grpSpPr>
        <p:pic>
          <p:nvPicPr>
            <p:cNvPr id="69" name="Picture 68" descr="send-future-message-sms-email-and-tweet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8864" y="3988256"/>
              <a:ext cx="478386" cy="478386"/>
            </a:xfrm>
            <a:prstGeom prst="rect">
              <a:avLst/>
            </a:prstGeom>
          </p:spPr>
        </p:pic>
        <p:sp>
          <p:nvSpPr>
            <p:cNvPr id="100" name="Rectangle 99"/>
            <p:cNvSpPr>
              <a:spLocks noChangeAspect="1"/>
            </p:cNvSpPr>
            <p:nvPr/>
          </p:nvSpPr>
          <p:spPr>
            <a:xfrm>
              <a:off x="3244235" y="4302901"/>
              <a:ext cx="303475" cy="30918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>
              <a:spLocks noChangeAspect="1"/>
            </p:cNvSpPr>
            <p:nvPr/>
          </p:nvSpPr>
          <p:spPr>
            <a:xfrm>
              <a:off x="3397250" y="4305606"/>
              <a:ext cx="155448" cy="15544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2539054" y="2602512"/>
            <a:ext cx="1499549" cy="1864129"/>
            <a:chOff x="2539054" y="2602512"/>
            <a:chExt cx="1499549" cy="1864129"/>
          </a:xfrm>
        </p:grpSpPr>
        <p:grpSp>
          <p:nvGrpSpPr>
            <p:cNvPr id="98" name="Group 97"/>
            <p:cNvGrpSpPr/>
            <p:nvPr/>
          </p:nvGrpSpPr>
          <p:grpSpPr>
            <a:xfrm>
              <a:off x="2539054" y="4155745"/>
              <a:ext cx="310896" cy="310896"/>
              <a:chOff x="1409698" y="3601974"/>
              <a:chExt cx="355969" cy="349395"/>
            </a:xfrm>
          </p:grpSpPr>
          <p:sp>
            <p:nvSpPr>
              <p:cNvPr id="95" name="Rectangle 94"/>
              <p:cNvSpPr>
                <a:spLocks noChangeAspect="1"/>
              </p:cNvSpPr>
              <p:nvPr/>
            </p:nvSpPr>
            <p:spPr>
              <a:xfrm>
                <a:off x="1409698" y="3603897"/>
                <a:ext cx="347472" cy="347472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ight Triangle 96"/>
              <p:cNvSpPr/>
              <p:nvPr/>
            </p:nvSpPr>
            <p:spPr>
              <a:xfrm rot="5400000">
                <a:off x="1573643" y="3601974"/>
                <a:ext cx="192024" cy="192024"/>
              </a:xfrm>
              <a:prstGeom prst="rt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3" name="Straight Arrow Connector 102"/>
            <p:cNvCxnSpPr/>
            <p:nvPr/>
          </p:nvCxnSpPr>
          <p:spPr>
            <a:xfrm rot="10800000" flipV="1">
              <a:off x="2790073" y="2602512"/>
              <a:ext cx="1248530" cy="1232888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457" y="174285"/>
            <a:ext cx="922192" cy="92639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EF18CD-DB44-3F4D-A8D1-D53775606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4136C-3494-E848-A20C-20299565E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856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4.07407E-6 L 0.18334 4.07407E-6 " pathEditMode="relative" ptsTypes="AA">
                                      <p:cBhvr>
                                        <p:cTn id="18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7865" y="0"/>
            <a:ext cx="8852400" cy="6228000"/>
          </a:xfrm>
          <a:prstGeom prst="rect">
            <a:avLst/>
          </a:prstGeom>
          <a:gradFill flip="none" rotWithShape="1">
            <a:gsLst>
              <a:gs pos="4000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5833" y="9114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Belief Propagation Equations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2217738" y="2109788"/>
          <a:ext cx="50673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" name="Equation" r:id="rId4" imgW="5067300" imgH="863600" progId="Equation.3">
                  <p:embed/>
                </p:oleObj>
              </mc:Choice>
              <mc:Fallback>
                <p:oleObj name="Equation" r:id="rId4" imgW="5067300" imgH="863600" progId="Equation.3">
                  <p:embed/>
                  <p:pic>
                    <p:nvPicPr>
                      <p:cNvPr id="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7738" y="2109788"/>
                        <a:ext cx="5067300" cy="86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loud Callout 8"/>
          <p:cNvSpPr/>
          <p:nvPr/>
        </p:nvSpPr>
        <p:spPr>
          <a:xfrm>
            <a:off x="725309" y="2014580"/>
            <a:ext cx="999052" cy="343435"/>
          </a:xfrm>
          <a:prstGeom prst="cloudCallout">
            <a:avLst>
              <a:gd name="adj1" fmla="val 70694"/>
              <a:gd name="adj2" fmla="val 67430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rgbClr val="FFFFFF"/>
              </a:gs>
            </a:gsLst>
            <a:path path="rect">
              <a:fillToRect l="100000" t="100000"/>
            </a:path>
            <a:tileRect r="-100000" b="-100000"/>
          </a:gra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64"/>
          <p:cNvGrpSpPr/>
          <p:nvPr/>
        </p:nvGrpSpPr>
        <p:grpSpPr>
          <a:xfrm>
            <a:off x="2095503" y="4542842"/>
            <a:ext cx="4847163" cy="624038"/>
            <a:chOff x="2095503" y="4149142"/>
            <a:chExt cx="4847163" cy="624038"/>
          </a:xfrm>
        </p:grpSpPr>
        <p:grpSp>
          <p:nvGrpSpPr>
            <p:cNvPr id="35" name="Group 57"/>
            <p:cNvGrpSpPr/>
            <p:nvPr/>
          </p:nvGrpSpPr>
          <p:grpSpPr>
            <a:xfrm>
              <a:off x="2790071" y="4247771"/>
              <a:ext cx="2405246" cy="525409"/>
              <a:chOff x="453296" y="2543812"/>
              <a:chExt cx="2405246" cy="525409"/>
            </a:xfrm>
          </p:grpSpPr>
          <p:sp>
            <p:nvSpPr>
              <p:cNvPr id="43" name="Oval 42"/>
              <p:cNvSpPr>
                <a:spLocks noChangeAspect="1"/>
              </p:cNvSpPr>
              <p:nvPr/>
            </p:nvSpPr>
            <p:spPr>
              <a:xfrm>
                <a:off x="2346478" y="2543812"/>
                <a:ext cx="512064" cy="50679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lvl="0" indent="-342900">
                  <a:spcBef>
                    <a:spcPct val="20000"/>
                  </a:spcBef>
                  <a:buClr>
                    <a:srgbClr val="0800BE"/>
                  </a:buClr>
                  <a:defRPr/>
                </a:pPr>
                <a:endParaRPr lang="en-US" sz="2000" b="1" baseline="-25000" dirty="0"/>
              </a:p>
            </p:txBody>
          </p:sp>
          <p:grpSp>
            <p:nvGrpSpPr>
              <p:cNvPr id="44" name="Group 26"/>
              <p:cNvGrpSpPr/>
              <p:nvPr/>
            </p:nvGrpSpPr>
            <p:grpSpPr>
              <a:xfrm>
                <a:off x="453296" y="2557157"/>
                <a:ext cx="2387574" cy="512064"/>
                <a:chOff x="749300" y="2777596"/>
                <a:chExt cx="2568471" cy="586633"/>
              </a:xfrm>
            </p:grpSpPr>
            <p:sp>
              <p:nvSpPr>
                <p:cNvPr id="46" name="Oval 45"/>
                <p:cNvSpPr>
                  <a:spLocks/>
                </p:cNvSpPr>
                <p:nvPr/>
              </p:nvSpPr>
              <p:spPr>
                <a:xfrm>
                  <a:off x="749300" y="2777596"/>
                  <a:ext cx="550861" cy="58663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Content Placeholder 2"/>
                <p:cNvSpPr txBox="1">
                  <a:spLocks/>
                </p:cNvSpPr>
                <p:nvPr/>
              </p:nvSpPr>
              <p:spPr>
                <a:xfrm>
                  <a:off x="870522" y="2815941"/>
                  <a:ext cx="431611" cy="48259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/>
                <a:p>
                  <a:pPr marL="342900" marR="0" lvl="0" indent="-342900" algn="l" defTabSz="457200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0800BE"/>
                    </a:buClr>
                    <a:buSzTx/>
                    <a:tabLst/>
                    <a:defRPr/>
                  </a:pPr>
                  <a:r>
                    <a:rPr lang="en-US" sz="2000" b="1" dirty="0" err="1">
                      <a:latin typeface="Chalkduster"/>
                    </a:rPr>
                    <a:t>i</a:t>
                  </a:r>
                  <a:endParaRPr kumimoji="0" lang="en-US" sz="2000" b="1" i="0" u="none" strike="noStrike" kern="1200" cap="none" spc="0" normalizeH="0" baseline="-25000" noProof="0" dirty="0">
                    <a:ln>
                      <a:noFill/>
                    </a:ln>
                    <a:effectLst/>
                    <a:uLnTx/>
                    <a:uFillTx/>
                    <a:latin typeface="Chalkduster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Content Placeholder 2"/>
                <p:cNvSpPr txBox="1">
                  <a:spLocks/>
                </p:cNvSpPr>
                <p:nvPr/>
              </p:nvSpPr>
              <p:spPr>
                <a:xfrm>
                  <a:off x="2886160" y="2823577"/>
                  <a:ext cx="431611" cy="4826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/>
                <a:p>
                  <a:pPr marL="342900" marR="0" lvl="0" indent="-342900" algn="l" defTabSz="457200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>
                      <a:srgbClr val="0800BE"/>
                    </a:buClr>
                    <a:buSzTx/>
                    <a:tabLst/>
                    <a:defRPr/>
                  </a:pPr>
                  <a:r>
                    <a:rPr lang="en-US" sz="2000" b="1" dirty="0" err="1">
                      <a:latin typeface="Chalkduster"/>
                    </a:rPr>
                    <a:t>j</a:t>
                  </a:r>
                  <a:endParaRPr kumimoji="0" lang="en-US" sz="2000" b="1" i="0" u="none" strike="noStrike" kern="1200" cap="none" spc="0" normalizeH="0" baseline="-25000" noProof="0" dirty="0">
                    <a:ln>
                      <a:noFill/>
                    </a:ln>
                    <a:effectLst/>
                    <a:uLnTx/>
                    <a:uFillTx/>
                    <a:latin typeface="Chalkduster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5" name="Straight Connector 44"/>
              <p:cNvCxnSpPr>
                <a:stCxn id="46" idx="6"/>
                <a:endCxn id="43" idx="2"/>
              </p:cNvCxnSpPr>
              <p:nvPr/>
            </p:nvCxnSpPr>
            <p:spPr>
              <a:xfrm flipV="1">
                <a:off x="965360" y="2797211"/>
                <a:ext cx="1381118" cy="1598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Straight Connector 35"/>
            <p:cNvCxnSpPr>
              <a:stCxn id="43" idx="6"/>
            </p:cNvCxnSpPr>
            <p:nvPr/>
          </p:nvCxnSpPr>
          <p:spPr>
            <a:xfrm flipV="1">
              <a:off x="5195317" y="4281886"/>
              <a:ext cx="495077" cy="21928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43" idx="6"/>
            </p:cNvCxnSpPr>
            <p:nvPr/>
          </p:nvCxnSpPr>
          <p:spPr>
            <a:xfrm>
              <a:off x="5195317" y="4501170"/>
              <a:ext cx="493489" cy="27200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46" idx="2"/>
            </p:cNvCxnSpPr>
            <p:nvPr/>
          </p:nvCxnSpPr>
          <p:spPr>
            <a:xfrm>
              <a:off x="2296582" y="4247771"/>
              <a:ext cx="493489" cy="26937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46" idx="2"/>
            </p:cNvCxnSpPr>
            <p:nvPr/>
          </p:nvCxnSpPr>
          <p:spPr>
            <a:xfrm>
              <a:off x="2095503" y="4501170"/>
              <a:ext cx="694568" cy="1597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2296582" y="4517153"/>
              <a:ext cx="493489" cy="25602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5890170" y="4149142"/>
              <a:ext cx="105249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 </a:t>
              </a:r>
            </a:p>
          </p:txBody>
        </p:sp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440709" y="2417154"/>
            <a:ext cx="1625889" cy="492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800BE"/>
              </a:buClr>
              <a:buSzTx/>
              <a:tabLst/>
              <a:defRPr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omic Sans MS"/>
              </a:rPr>
              <a:t>belief of 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mic Sans MS"/>
              </a:rPr>
              <a:t>i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682282" y="2754756"/>
            <a:ext cx="1025653" cy="8446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800BE"/>
              </a:buClr>
              <a:buSzTx/>
              <a:tabLst/>
              <a:defRPr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omic Sans MS"/>
              </a:rPr>
              <a:t>prior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800BE"/>
              </a:buClr>
              <a:buSzTx/>
              <a:tabLst/>
              <a:defRPr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omic Sans MS"/>
              </a:rPr>
              <a:t>belief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384800" y="2960208"/>
            <a:ext cx="2349500" cy="773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800BE"/>
              </a:buClr>
              <a:buSzTx/>
              <a:tabLst/>
              <a:defRPr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omic Sans MS"/>
              </a:rPr>
              <a:t>messages from neighbors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omic Sans MS"/>
              <a:ea typeface="+mn-ea"/>
              <a:cs typeface="+mn-cs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4550709" y="3963387"/>
            <a:ext cx="571801" cy="611967"/>
            <a:chOff x="4169709" y="3963387"/>
            <a:chExt cx="571801" cy="611967"/>
          </a:xfrm>
        </p:grpSpPr>
        <p:pic>
          <p:nvPicPr>
            <p:cNvPr id="29" name="Picture 28" descr="send-future-message-sms-email-and-tweet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69709" y="3963387"/>
              <a:ext cx="478386" cy="478386"/>
            </a:xfrm>
            <a:prstGeom prst="rect">
              <a:avLst/>
            </a:prstGeom>
          </p:spPr>
        </p:pic>
        <p:grpSp>
          <p:nvGrpSpPr>
            <p:cNvPr id="105" name="Group 104"/>
            <p:cNvGrpSpPr/>
            <p:nvPr/>
          </p:nvGrpSpPr>
          <p:grpSpPr>
            <a:xfrm>
              <a:off x="4438035" y="4264801"/>
              <a:ext cx="303475" cy="310553"/>
              <a:chOff x="4057035" y="4429901"/>
              <a:chExt cx="303475" cy="310553"/>
            </a:xfrm>
          </p:grpSpPr>
          <p:sp>
            <p:nvSpPr>
              <p:cNvPr id="103" name="Rectangle 102"/>
              <p:cNvSpPr>
                <a:spLocks noChangeAspect="1"/>
              </p:cNvSpPr>
              <p:nvPr/>
            </p:nvSpPr>
            <p:spPr>
              <a:xfrm>
                <a:off x="4057035" y="4429901"/>
                <a:ext cx="303475" cy="30918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>
                <a:spLocks noChangeAspect="1"/>
              </p:cNvSpPr>
              <p:nvPr/>
            </p:nvSpPr>
            <p:spPr>
              <a:xfrm>
                <a:off x="4057650" y="4585006"/>
                <a:ext cx="155448" cy="155448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2" name="Group 121"/>
          <p:cNvGrpSpPr/>
          <p:nvPr/>
        </p:nvGrpSpPr>
        <p:grpSpPr>
          <a:xfrm>
            <a:off x="1339394" y="3789743"/>
            <a:ext cx="588735" cy="587998"/>
            <a:chOff x="1339394" y="3789743"/>
            <a:chExt cx="588735" cy="587998"/>
          </a:xfrm>
        </p:grpSpPr>
        <p:pic>
          <p:nvPicPr>
            <p:cNvPr id="67" name="Picture 66" descr="send-future-message-sms-email-and-tweet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9394" y="3789743"/>
              <a:ext cx="478386" cy="478386"/>
            </a:xfrm>
            <a:prstGeom prst="rect">
              <a:avLst/>
            </a:prstGeom>
          </p:spPr>
        </p:pic>
        <p:grpSp>
          <p:nvGrpSpPr>
            <p:cNvPr id="106" name="Group 105"/>
            <p:cNvGrpSpPr/>
            <p:nvPr/>
          </p:nvGrpSpPr>
          <p:grpSpPr>
            <a:xfrm>
              <a:off x="1624654" y="4066845"/>
              <a:ext cx="303475" cy="310896"/>
              <a:chOff x="1409698" y="3601974"/>
              <a:chExt cx="347472" cy="349395"/>
            </a:xfrm>
          </p:grpSpPr>
          <p:sp>
            <p:nvSpPr>
              <p:cNvPr id="107" name="Rectangle 106"/>
              <p:cNvSpPr>
                <a:spLocks noChangeAspect="1"/>
              </p:cNvSpPr>
              <p:nvPr/>
            </p:nvSpPr>
            <p:spPr>
              <a:xfrm>
                <a:off x="1409698" y="3603897"/>
                <a:ext cx="347472" cy="347472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ight Triangle 107"/>
              <p:cNvSpPr/>
              <p:nvPr/>
            </p:nvSpPr>
            <p:spPr>
              <a:xfrm rot="5400000">
                <a:off x="1559101" y="3601974"/>
                <a:ext cx="192024" cy="192024"/>
              </a:xfrm>
              <a:prstGeom prst="rt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878017" y="4394184"/>
            <a:ext cx="566281" cy="607578"/>
            <a:chOff x="878017" y="4394184"/>
            <a:chExt cx="566281" cy="607578"/>
          </a:xfrm>
        </p:grpSpPr>
        <p:pic>
          <p:nvPicPr>
            <p:cNvPr id="63" name="Picture 62" descr="send-future-message-sms-email-and-tweet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8017" y="4394184"/>
              <a:ext cx="478386" cy="478386"/>
            </a:xfrm>
            <a:prstGeom prst="rect">
              <a:avLst/>
            </a:prstGeom>
          </p:spPr>
        </p:pic>
        <p:grpSp>
          <p:nvGrpSpPr>
            <p:cNvPr id="115" name="Group 114"/>
            <p:cNvGrpSpPr/>
            <p:nvPr/>
          </p:nvGrpSpPr>
          <p:grpSpPr>
            <a:xfrm>
              <a:off x="1140823" y="4692577"/>
              <a:ext cx="303475" cy="309185"/>
              <a:chOff x="1572623" y="4717977"/>
              <a:chExt cx="303475" cy="309185"/>
            </a:xfrm>
          </p:grpSpPr>
          <p:sp>
            <p:nvSpPr>
              <p:cNvPr id="113" name="Rectangle 112"/>
              <p:cNvSpPr>
                <a:spLocks noChangeAspect="1"/>
              </p:cNvSpPr>
              <p:nvPr/>
            </p:nvSpPr>
            <p:spPr>
              <a:xfrm>
                <a:off x="1572623" y="4717977"/>
                <a:ext cx="303475" cy="309185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>
                <a:spLocks noChangeAspect="1"/>
              </p:cNvSpPr>
              <p:nvPr/>
            </p:nvSpPr>
            <p:spPr>
              <a:xfrm>
                <a:off x="1712938" y="4720682"/>
                <a:ext cx="155448" cy="155448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4" name="Group 123"/>
          <p:cNvGrpSpPr/>
          <p:nvPr/>
        </p:nvGrpSpPr>
        <p:grpSpPr>
          <a:xfrm>
            <a:off x="1449517" y="5092684"/>
            <a:ext cx="617081" cy="556778"/>
            <a:chOff x="1449517" y="5092684"/>
            <a:chExt cx="617081" cy="556778"/>
          </a:xfrm>
        </p:grpSpPr>
        <p:pic>
          <p:nvPicPr>
            <p:cNvPr id="49" name="Picture 48" descr="send-future-message-sms-email-and-tweet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49517" y="5092684"/>
              <a:ext cx="478386" cy="478386"/>
            </a:xfrm>
            <a:prstGeom prst="rect">
              <a:avLst/>
            </a:prstGeom>
          </p:spPr>
        </p:pic>
        <p:grpSp>
          <p:nvGrpSpPr>
            <p:cNvPr id="116" name="Group 115"/>
            <p:cNvGrpSpPr/>
            <p:nvPr/>
          </p:nvGrpSpPr>
          <p:grpSpPr>
            <a:xfrm>
              <a:off x="1763123" y="5340277"/>
              <a:ext cx="303475" cy="309185"/>
              <a:chOff x="1572623" y="4717977"/>
              <a:chExt cx="303475" cy="309185"/>
            </a:xfrm>
          </p:grpSpPr>
          <p:sp>
            <p:nvSpPr>
              <p:cNvPr id="117" name="Rectangle 116"/>
              <p:cNvSpPr>
                <a:spLocks noChangeAspect="1"/>
              </p:cNvSpPr>
              <p:nvPr/>
            </p:nvSpPr>
            <p:spPr>
              <a:xfrm>
                <a:off x="1572623" y="4717977"/>
                <a:ext cx="303475" cy="309185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>
                <a:spLocks/>
              </p:cNvSpPr>
              <p:nvPr/>
            </p:nvSpPr>
            <p:spPr>
              <a:xfrm>
                <a:off x="1712938" y="4720682"/>
                <a:ext cx="155448" cy="292608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8" name="Group 137"/>
          <p:cNvGrpSpPr/>
          <p:nvPr/>
        </p:nvGrpSpPr>
        <p:grpSpPr>
          <a:xfrm>
            <a:off x="2564454" y="4104945"/>
            <a:ext cx="303475" cy="310896"/>
            <a:chOff x="2564454" y="3622345"/>
            <a:chExt cx="303475" cy="310896"/>
          </a:xfrm>
        </p:grpSpPr>
        <p:sp>
          <p:nvSpPr>
            <p:cNvPr id="98" name="Rectangle 97"/>
            <p:cNvSpPr>
              <a:spLocks noChangeAspect="1"/>
            </p:cNvSpPr>
            <p:nvPr/>
          </p:nvSpPr>
          <p:spPr>
            <a:xfrm>
              <a:off x="2564454" y="3624056"/>
              <a:ext cx="303475" cy="309185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ight Triangle 98"/>
            <p:cNvSpPr/>
            <p:nvPr/>
          </p:nvSpPr>
          <p:spPr>
            <a:xfrm rot="5400000">
              <a:off x="2693362" y="3623923"/>
              <a:ext cx="170865" cy="16771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3008948" y="4104132"/>
            <a:ext cx="305664" cy="315691"/>
            <a:chOff x="3059748" y="3621532"/>
            <a:chExt cx="305664" cy="315691"/>
          </a:xfrm>
        </p:grpSpPr>
        <p:grpSp>
          <p:nvGrpSpPr>
            <p:cNvPr id="125" name="Group 124"/>
            <p:cNvGrpSpPr/>
            <p:nvPr/>
          </p:nvGrpSpPr>
          <p:grpSpPr>
            <a:xfrm>
              <a:off x="3059748" y="3624061"/>
              <a:ext cx="303473" cy="313162"/>
              <a:chOff x="1409698" y="3603897"/>
              <a:chExt cx="347472" cy="351941"/>
            </a:xfrm>
          </p:grpSpPr>
          <p:sp>
            <p:nvSpPr>
              <p:cNvPr id="126" name="Rectangle 125"/>
              <p:cNvSpPr>
                <a:spLocks noChangeAspect="1"/>
              </p:cNvSpPr>
              <p:nvPr/>
            </p:nvSpPr>
            <p:spPr>
              <a:xfrm>
                <a:off x="1409698" y="3603897"/>
                <a:ext cx="347472" cy="347472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ight Triangle 126"/>
              <p:cNvSpPr/>
              <p:nvPr/>
            </p:nvSpPr>
            <p:spPr>
              <a:xfrm rot="10800000">
                <a:off x="1567153" y="3781141"/>
                <a:ext cx="177986" cy="174697"/>
              </a:xfrm>
              <a:prstGeom prst="rtTriangle">
                <a:avLst/>
              </a:prstGeom>
              <a:solidFill>
                <a:srgbClr val="FF0000"/>
              </a:solidFill>
              <a:ln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8" name="Rectangle 127"/>
            <p:cNvSpPr>
              <a:spLocks noChangeAspect="1"/>
            </p:cNvSpPr>
            <p:nvPr/>
          </p:nvSpPr>
          <p:spPr>
            <a:xfrm>
              <a:off x="3198838" y="3641182"/>
              <a:ext cx="155448" cy="15544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/>
            <p:cNvCxnSpPr/>
            <p:nvPr/>
          </p:nvCxnSpPr>
          <p:spPr>
            <a:xfrm rot="5400000">
              <a:off x="3116865" y="3707606"/>
              <a:ext cx="173736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3202939" y="3789644"/>
              <a:ext cx="162473" cy="14757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Arrow Connector 60"/>
          <p:cNvCxnSpPr/>
          <p:nvPr/>
        </p:nvCxnSpPr>
        <p:spPr>
          <a:xfrm rot="16200000" flipH="1">
            <a:off x="2751903" y="4544429"/>
            <a:ext cx="253509" cy="4819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Multiply 94"/>
          <p:cNvSpPr/>
          <p:nvPr/>
        </p:nvSpPr>
        <p:spPr>
          <a:xfrm>
            <a:off x="2400300" y="4348444"/>
            <a:ext cx="838199" cy="799824"/>
          </a:xfrm>
          <a:prstGeom prst="mathMultiply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8100" cmpd="dbl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457" y="174285"/>
            <a:ext cx="922192" cy="92639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CAB6D1-FDE1-2A41-8574-B067B7DE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11C12-8783-BE49-B014-76756CFF6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137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-0.19444 0.00185 " pathEditMode="relative" ptsTypes="AA">
                                      <p:cBhvr>
                                        <p:cTn id="22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0.09444 0.08519 " pathEditMode="relative" ptsTypes="AA">
                                      <p:cBhvr>
                                        <p:cTn id="24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6.66667E-6 L 0.125 6.66667E-6 " pathEditMode="relative" ptsTypes="AA">
                                      <p:cBhvr>
                                        <p:cTn id="26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83333E-6 1.11111E-6 L 0.06249 -0.05185 " pathEditMode="relative" ptsTypes="AA">
                                      <p:cBhvr>
                                        <p:cTn id="28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1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95" grpId="0" animBg="1"/>
      <p:bldP spid="95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87865" y="0"/>
            <a:ext cx="8852400" cy="6228000"/>
          </a:xfrm>
          <a:prstGeom prst="rect">
            <a:avLst/>
          </a:prstGeom>
          <a:gradFill flip="none" rotWithShape="1">
            <a:gsLst>
              <a:gs pos="4000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712" y="2624672"/>
            <a:ext cx="7215000" cy="1143000"/>
          </a:xfrm>
        </p:spPr>
        <p:txBody>
          <a:bodyPr/>
          <a:lstStyle/>
          <a:p>
            <a:r>
              <a:rPr lang="en-US" sz="6000" dirty="0"/>
              <a:t>Background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762000"/>
            <a:ext cx="5643041" cy="558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rgbClr val="0800BE"/>
              </a:buClr>
              <a:defRPr/>
            </a:pPr>
            <a:endParaRPr kumimoji="0" lang="en-US" sz="3200" u="none" strike="noStrike" kern="1200" cap="none" spc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Left Bracket 9"/>
          <p:cNvSpPr/>
          <p:nvPr/>
        </p:nvSpPr>
        <p:spPr>
          <a:xfrm flipH="1">
            <a:off x="7952141" y="1222676"/>
            <a:ext cx="927083" cy="4436533"/>
          </a:xfrm>
          <a:prstGeom prst="leftBracket">
            <a:avLst>
              <a:gd name="adj" fmla="val 207936"/>
            </a:avLst>
          </a:prstGeom>
          <a:ln w="6985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457" y="174285"/>
            <a:ext cx="922192" cy="92639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680958-F265-7C43-8115-DF895EBF2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3837E-D412-7B40-B040-08A6FA409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4980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Motivation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Why study graphs for amazon?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Part#1: Static graphs - unsupervised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Part#2: Static graphs – semi-supervised</a:t>
            </a:r>
          </a:p>
          <a:p>
            <a:pPr lvl="1"/>
            <a:r>
              <a:rPr lang="en-US" sz="2400" dirty="0">
                <a:ea typeface="ＭＳ Ｐゴシック" charset="-128"/>
                <a:cs typeface="ＭＳ Ｐゴシック" charset="-128"/>
              </a:rPr>
              <a:t>Motivation: e-bay fraud [Chau+]</a:t>
            </a:r>
          </a:p>
          <a:p>
            <a:pPr lvl="1"/>
            <a:r>
              <a:rPr lang="en-US" sz="2400" dirty="0">
                <a:ea typeface="ＭＳ Ｐゴシック" charset="-128"/>
                <a:cs typeface="ＭＳ Ｐゴシック" charset="-128"/>
              </a:rPr>
              <a:t>BP: Basics</a:t>
            </a:r>
          </a:p>
          <a:p>
            <a:pPr lvl="1"/>
            <a:r>
              <a:rPr lang="en-US" sz="2400" dirty="0">
                <a:ea typeface="ＭＳ Ｐゴシック" charset="-128"/>
                <a:cs typeface="ＭＳ Ｐゴシック" charset="-128"/>
              </a:rPr>
              <a:t>Linearized BP [</a:t>
            </a:r>
            <a:r>
              <a:rPr lang="en-US" sz="2400" dirty="0" err="1">
                <a:ea typeface="ＭＳ Ｐゴシック" charset="-128"/>
                <a:cs typeface="ＭＳ Ｐゴシック" charset="-128"/>
              </a:rPr>
              <a:t>Koutra</a:t>
            </a:r>
            <a:r>
              <a:rPr lang="en-US" sz="2400" dirty="0">
                <a:ea typeface="ＭＳ Ｐゴシック" charset="-128"/>
                <a:cs typeface="ＭＳ Ｐゴシック" charset="-128"/>
              </a:rPr>
              <a:t> +]</a:t>
            </a:r>
          </a:p>
          <a:p>
            <a:pPr lvl="1"/>
            <a:r>
              <a:rPr lang="en-US" sz="2400" dirty="0">
                <a:ea typeface="ＭＳ Ｐゴシック" charset="-128"/>
                <a:cs typeface="ＭＳ Ｐゴシック" charset="-128"/>
              </a:rPr>
              <a:t>Applications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…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307975" y="47021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15FA20-ABBE-B442-937E-BE76BB23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94DD1D-C3EC-314B-8C9A-955C0DB8D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3812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3074"/>
          <p:cNvSpPr>
            <a:spLocks noGrp="1" noChangeArrowheads="1"/>
          </p:cNvSpPr>
          <p:nvPr>
            <p:ph type="title"/>
          </p:nvPr>
        </p:nvSpPr>
        <p:spPr/>
        <p:txBody>
          <a:bodyPr lIns="82945" tIns="41473" rIns="82945" bIns="41473" anchor="t"/>
          <a:lstStyle/>
          <a:p>
            <a:pPr defTabSz="912813"/>
            <a:r>
              <a:rPr lang="en-US" dirty="0">
                <a:ea typeface="ＭＳ Ｐゴシック" charset="-128"/>
                <a:cs typeface="ＭＳ Ｐゴシック" charset="-128"/>
              </a:rPr>
              <a:t>P3: Time-evolving</a:t>
            </a:r>
          </a:p>
        </p:txBody>
      </p:sp>
      <p:sp>
        <p:nvSpPr>
          <p:cNvPr id="26629" name="Rectangle 3085"/>
          <p:cNvSpPr>
            <a:spLocks noGrp="1" noChangeArrowheads="1"/>
          </p:cNvSpPr>
          <p:nvPr>
            <p:ph type="body" idx="1"/>
          </p:nvPr>
        </p:nvSpPr>
        <p:spPr>
          <a:xfrm>
            <a:off x="279400" y="1447800"/>
            <a:ext cx="8597900" cy="4648200"/>
          </a:xfrm>
        </p:spPr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Anything suspicious?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0BF259-2A16-5C47-BC1A-8864DB553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A2E47C-EED9-4449-A3C3-5E4BBA00F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515BB91-753D-CF4A-95D2-C199BC4F906B}"/>
              </a:ext>
            </a:extLst>
          </p:cNvPr>
          <p:cNvGrpSpPr/>
          <p:nvPr/>
        </p:nvGrpSpPr>
        <p:grpSpPr>
          <a:xfrm>
            <a:off x="435819" y="2461116"/>
            <a:ext cx="6864563" cy="3787284"/>
            <a:chOff x="435819" y="2461116"/>
            <a:chExt cx="6864563" cy="378728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5CC194F-B3EC-884C-8DA4-254501739CC9}"/>
                </a:ext>
              </a:extLst>
            </p:cNvPr>
            <p:cNvGrpSpPr/>
            <p:nvPr/>
          </p:nvGrpSpPr>
          <p:grpSpPr>
            <a:xfrm>
              <a:off x="2590800" y="2461116"/>
              <a:ext cx="4709582" cy="3787284"/>
              <a:chOff x="408164" y="2384916"/>
              <a:chExt cx="4709582" cy="378728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E761727-FDC5-4B4B-874B-33671A51AC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3151" y="2596055"/>
                <a:ext cx="680811" cy="81258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002A922-C9DE-404B-9F0A-65BCDD2B7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3151" y="3653658"/>
                <a:ext cx="544602" cy="81258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5C32A63-ECE3-E545-A498-8EA5003BB4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2681" y="5359619"/>
                <a:ext cx="465541" cy="812581"/>
              </a:xfrm>
              <a:prstGeom prst="rect">
                <a:avLst/>
              </a:prstGeom>
            </p:spPr>
          </p:pic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98B6452-B237-924F-BCC5-50EAECB1837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91255" y="2804042"/>
                <a:ext cx="1435801" cy="233449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E2EB4DB-017C-9B40-8AA9-80C1818FF97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38703" y="2963919"/>
                <a:ext cx="1488353" cy="1114096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68DC69A-DA91-404E-91AE-DB94B1561D3A}"/>
                  </a:ext>
                </a:extLst>
              </p:cNvPr>
              <p:cNvCxnSpPr/>
              <p:nvPr/>
            </p:nvCxnSpPr>
            <p:spPr bwMode="auto">
              <a:xfrm>
                <a:off x="2291255" y="3233463"/>
                <a:ext cx="1447266" cy="1800662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CE9582E8-4AAB-4B47-8CA9-C9AEDB1B4448}"/>
                  </a:ext>
                </a:extLst>
              </p:cNvPr>
              <p:cNvCxnSpPr/>
              <p:nvPr/>
            </p:nvCxnSpPr>
            <p:spPr bwMode="auto">
              <a:xfrm flipV="1">
                <a:off x="2194664" y="5213131"/>
                <a:ext cx="1532392" cy="515007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0D41A9E-7A39-334F-B6DD-C317CE7873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32786" y="4035801"/>
                <a:ext cx="838253" cy="838253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BE708C3-2BDE-F248-AC76-208EF58496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88616" y="2384916"/>
                <a:ext cx="838253" cy="838253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AD0231E-5D96-234A-81B5-FAFC50F5F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0583" y="5045560"/>
                <a:ext cx="756893" cy="756893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8724C9-A124-1244-9389-1AB00C365002}"/>
                  </a:ext>
                </a:extLst>
              </p:cNvPr>
              <p:cNvSpPr txBox="1"/>
              <p:nvPr/>
            </p:nvSpPr>
            <p:spPr>
              <a:xfrm rot="5400000">
                <a:off x="724069" y="4035766"/>
                <a:ext cx="112251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b="1" dirty="0"/>
                  <a:t>…</a:t>
                </a:r>
              </a:p>
              <a:p>
                <a:endParaRPr lang="en-US" sz="5400" b="1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5647462-2EA3-0B4D-8B23-D06D574C93C6}"/>
                  </a:ext>
                </a:extLst>
              </p:cNvPr>
              <p:cNvSpPr txBox="1"/>
              <p:nvPr/>
            </p:nvSpPr>
            <p:spPr>
              <a:xfrm rot="5400000">
                <a:off x="3679325" y="2739271"/>
                <a:ext cx="112251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b="1" dirty="0"/>
                  <a:t>…</a:t>
                </a:r>
              </a:p>
              <a:p>
                <a:endParaRPr lang="en-US" sz="5400" b="1" dirty="0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57DA9E3-F91C-7A4A-B32A-0B486C5EB45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22656" y="4268949"/>
                <a:ext cx="1763423" cy="0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F946913-4824-8546-9C42-11AC9C3D8582}"/>
                </a:ext>
              </a:extLst>
            </p:cNvPr>
            <p:cNvSpPr txBox="1"/>
            <p:nvPr/>
          </p:nvSpPr>
          <p:spPr>
            <a:xfrm>
              <a:off x="435819" y="2885154"/>
              <a:ext cx="1579278" cy="49244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128.2.2.3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F517944-2B83-3A4D-B70A-6E38C14E5CD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71516" y="3040120"/>
              <a:ext cx="1094198" cy="91255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8CFADDE-5B66-694C-A16D-8A22FF4A98F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08938" y="3346227"/>
              <a:ext cx="1056776" cy="807988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3721039-0693-3E42-B9B9-1F535EAF501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71516" y="3484836"/>
              <a:ext cx="1113243" cy="2393818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FE9B87F-C0F7-A844-9BF8-6293B771124E}"/>
                </a:ext>
              </a:extLst>
            </p:cNvPr>
            <p:cNvSpPr txBox="1"/>
            <p:nvPr/>
          </p:nvSpPr>
          <p:spPr>
            <a:xfrm>
              <a:off x="4551419" y="2506991"/>
              <a:ext cx="1180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3am, 4/1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5BF012-D1CE-D64B-90C9-FEFBAEC3EA7E}"/>
                </a:ext>
              </a:extLst>
            </p:cNvPr>
            <p:cNvSpPr txBox="1"/>
            <p:nvPr/>
          </p:nvSpPr>
          <p:spPr>
            <a:xfrm>
              <a:off x="5093411" y="3459246"/>
              <a:ext cx="1180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3am, 4/1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1C730EA-3F99-224D-9FE0-B678AAE24430}"/>
                </a:ext>
              </a:extLst>
            </p:cNvPr>
            <p:cNvSpPr txBox="1"/>
            <p:nvPr/>
          </p:nvSpPr>
          <p:spPr>
            <a:xfrm>
              <a:off x="4307134" y="5115692"/>
              <a:ext cx="12715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10pm, 4/3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6544355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47813"/>
            <a:ext cx="9144000" cy="1854200"/>
          </a:xfrm>
          <a:ln w="57150"/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latin typeface="Cambria"/>
              </a:rPr>
              <a:t>Unifying Guilt-by-Association Approaches: </a:t>
            </a:r>
            <a:br>
              <a:rPr lang="en-US" dirty="0">
                <a:latin typeface="Cambria"/>
              </a:rPr>
            </a:br>
            <a:r>
              <a:rPr lang="en-US" dirty="0">
                <a:latin typeface="Cambria"/>
              </a:rPr>
              <a:t>Theorems and Fast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1171" y="4048500"/>
            <a:ext cx="7260276" cy="1115472"/>
          </a:xfrm>
        </p:spPr>
        <p:txBody>
          <a:bodyPr numCol="2" spcCol="548640">
            <a:normAutofit fontScale="70000" lnSpcReduction="20000"/>
          </a:bodyPr>
          <a:lstStyle/>
          <a:p>
            <a:pPr>
              <a:defRPr/>
            </a:pPr>
            <a:r>
              <a:rPr lang="en-US" b="1" dirty="0"/>
              <a:t>Danai Koutra		</a:t>
            </a:r>
            <a:endParaRPr lang="en-US" dirty="0"/>
          </a:p>
          <a:p>
            <a:pPr>
              <a:defRPr/>
            </a:pPr>
            <a:r>
              <a:rPr lang="en-US" dirty="0"/>
              <a:t>U Kang	</a:t>
            </a:r>
          </a:p>
          <a:p>
            <a:pPr>
              <a:defRPr/>
            </a:pPr>
            <a:r>
              <a:rPr lang="en-US" dirty="0"/>
              <a:t>Hsing-Kuo Kenneth Pao</a:t>
            </a:r>
          </a:p>
          <a:p>
            <a:pPr>
              <a:defRPr/>
            </a:pPr>
            <a:r>
              <a:rPr lang="en-US" dirty="0"/>
              <a:t>Tai-You Ke</a:t>
            </a:r>
          </a:p>
          <a:p>
            <a:pPr>
              <a:defRPr/>
            </a:pPr>
            <a:r>
              <a:rPr lang="en-US" dirty="0"/>
              <a:t>Duen Horng (Polo) Chau</a:t>
            </a:r>
          </a:p>
          <a:p>
            <a:pPr>
              <a:defRPr/>
            </a:pPr>
            <a:r>
              <a:rPr lang="en-US" dirty="0"/>
              <a:t>Christos Faloutsos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036638" y="5895975"/>
            <a:ext cx="7259637" cy="546100"/>
          </a:xfrm>
          <a:prstGeom prst="rect">
            <a:avLst/>
          </a:prstGeom>
        </p:spPr>
        <p:txBody>
          <a:bodyPr spcCol="548640">
            <a:normAutofit/>
          </a:bodyPr>
          <a:lstStyle/>
          <a:p>
            <a:pPr defTabSz="457200" fontAlgn="auto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ECML PKDD, 5-9 September 2011, Athens, Greece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08" y="3315408"/>
            <a:ext cx="922192" cy="92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53671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Problem Definition:</a:t>
            </a:r>
            <a:br>
              <a:rPr lang="en-US" dirty="0"/>
            </a:br>
            <a:r>
              <a:rPr lang="en-US" dirty="0"/>
              <a:t>G</a:t>
            </a:r>
            <a:r>
              <a:rPr lang="en-US" sz="3778" dirty="0"/>
              <a:t>B</a:t>
            </a:r>
            <a:r>
              <a:rPr lang="en-US" dirty="0"/>
              <a:t>A techniques</a:t>
            </a:r>
          </a:p>
        </p:txBody>
      </p:sp>
      <p:sp>
        <p:nvSpPr>
          <p:cNvPr id="53253" name="TextBox 6"/>
          <p:cNvSpPr txBox="1">
            <a:spLocks noChangeArrowheads="1"/>
          </p:cNvSpPr>
          <p:nvPr/>
        </p:nvSpPr>
        <p:spPr bwMode="auto">
          <a:xfrm>
            <a:off x="5443538" y="2128838"/>
            <a:ext cx="3616325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/>
              <a:t>Given</a:t>
            </a:r>
            <a:r>
              <a:rPr lang="en-US" sz="2800"/>
              <a:t>: Graph; &amp;	        </a:t>
            </a:r>
          </a:p>
          <a:p>
            <a:pPr algn="l"/>
            <a:r>
              <a:rPr lang="en-US" sz="2800"/>
              <a:t>   few labeled nodes</a:t>
            </a:r>
          </a:p>
          <a:p>
            <a:pPr algn="l"/>
            <a:r>
              <a:rPr lang="en-US" sz="2800" b="1"/>
              <a:t>Find</a:t>
            </a:r>
            <a:r>
              <a:rPr lang="en-US" sz="2800"/>
              <a:t>: labels of rest</a:t>
            </a:r>
          </a:p>
          <a:p>
            <a:pPr algn="l"/>
            <a:r>
              <a:rPr lang="en-US" sz="2800"/>
              <a:t>(assuming network effects)</a:t>
            </a:r>
          </a:p>
        </p:txBody>
      </p:sp>
      <p:pic>
        <p:nvPicPr>
          <p:cNvPr id="53254" name="Content Placeholder 13" descr="graph_gult_by_assoc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217" t="2664" r="18387" b="957"/>
          <a:stretch>
            <a:fillRect/>
          </a:stretch>
        </p:blipFill>
        <p:spPr>
          <a:xfrm>
            <a:off x="342900" y="1762125"/>
            <a:ext cx="5137150" cy="3740150"/>
          </a:xfrm>
        </p:spPr>
      </p:pic>
      <p:sp>
        <p:nvSpPr>
          <p:cNvPr id="11" name="TextBox 10"/>
          <p:cNvSpPr txBox="1"/>
          <p:nvPr/>
        </p:nvSpPr>
        <p:spPr>
          <a:xfrm>
            <a:off x="2201334" y="1694179"/>
            <a:ext cx="63629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>
                <a:ln w="1587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</a:rPr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60640" y="3825115"/>
            <a:ext cx="63629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>
                <a:ln w="1587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4637" y="2611441"/>
            <a:ext cx="63629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>
                <a:ln w="1587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40930" y="4771315"/>
            <a:ext cx="636293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>
                <a:ln w="15875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</a:rPr>
              <a:t>?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334000" y="5181600"/>
            <a:ext cx="292100" cy="3048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 bwMode="auto">
          <a:xfrm>
            <a:off x="5626100" y="5181600"/>
            <a:ext cx="292100" cy="30480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5626100" y="5486400"/>
            <a:ext cx="292100" cy="304800"/>
          </a:xfrm>
          <a:prstGeom prst="rect">
            <a:avLst/>
          </a:prstGeom>
          <a:solidFill>
            <a:srgbClr val="5C5C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5334000" y="5486400"/>
            <a:ext cx="292100" cy="30480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 bwMode="auto">
          <a:xfrm>
            <a:off x="5016500" y="5270500"/>
            <a:ext cx="127000" cy="139700"/>
          </a:xfrm>
          <a:prstGeom prst="ellipse">
            <a:avLst/>
          </a:prstGeom>
          <a:solidFill>
            <a:srgbClr val="008000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 bwMode="auto">
          <a:xfrm>
            <a:off x="5410200" y="4902200"/>
            <a:ext cx="127000" cy="139700"/>
          </a:xfrm>
          <a:prstGeom prst="ellipse">
            <a:avLst/>
          </a:prstGeom>
          <a:solidFill>
            <a:srgbClr val="008000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 bwMode="auto">
          <a:xfrm>
            <a:off x="5029200" y="5613400"/>
            <a:ext cx="127000" cy="139700"/>
          </a:xfrm>
          <a:prstGeom prst="ellipse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Oval 22"/>
          <p:cNvSpPr/>
          <p:nvPr/>
        </p:nvSpPr>
        <p:spPr bwMode="auto">
          <a:xfrm>
            <a:off x="5702300" y="4889500"/>
            <a:ext cx="127000" cy="139700"/>
          </a:xfrm>
          <a:prstGeom prst="ellipse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 25"/>
          <p:cNvSpPr/>
          <p:nvPr/>
        </p:nvSpPr>
        <p:spPr bwMode="auto">
          <a:xfrm>
            <a:off x="6756400" y="5143500"/>
            <a:ext cx="292100" cy="30480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7048500" y="5143500"/>
            <a:ext cx="292100" cy="3048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 bwMode="auto">
          <a:xfrm>
            <a:off x="7048500" y="5448300"/>
            <a:ext cx="292100" cy="30480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 bwMode="auto">
          <a:xfrm>
            <a:off x="6756400" y="5448300"/>
            <a:ext cx="292100" cy="304800"/>
          </a:xfrm>
          <a:prstGeom prst="rect">
            <a:avLst/>
          </a:prstGeom>
          <a:solidFill>
            <a:srgbClr val="5C5C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 bwMode="auto">
          <a:xfrm>
            <a:off x="6438900" y="5232400"/>
            <a:ext cx="127000" cy="139700"/>
          </a:xfrm>
          <a:prstGeom prst="ellipse">
            <a:avLst/>
          </a:prstGeom>
          <a:solidFill>
            <a:srgbClr val="008000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 bwMode="auto">
          <a:xfrm>
            <a:off x="6832600" y="4864100"/>
            <a:ext cx="127000" cy="139700"/>
          </a:xfrm>
          <a:prstGeom prst="ellipse">
            <a:avLst/>
          </a:prstGeom>
          <a:solidFill>
            <a:srgbClr val="008000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 bwMode="auto">
          <a:xfrm>
            <a:off x="6451600" y="5575300"/>
            <a:ext cx="127000" cy="139700"/>
          </a:xfrm>
          <a:prstGeom prst="ellipse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Oval 32"/>
          <p:cNvSpPr/>
          <p:nvPr/>
        </p:nvSpPr>
        <p:spPr bwMode="auto">
          <a:xfrm>
            <a:off x="7124700" y="4851400"/>
            <a:ext cx="127000" cy="139700"/>
          </a:xfrm>
          <a:prstGeom prst="ellipse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7785100" y="4876800"/>
            <a:ext cx="1193800" cy="1206500"/>
            <a:chOff x="7200900" y="1485900"/>
            <a:chExt cx="1193800" cy="120650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7518400" y="1778000"/>
              <a:ext cx="292100" cy="304800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7810500" y="1778000"/>
              <a:ext cx="292100" cy="304800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7810500" y="2082800"/>
              <a:ext cx="292100" cy="3048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518400" y="2082800"/>
              <a:ext cx="292100" cy="304800"/>
            </a:xfrm>
            <a:prstGeom prst="rect">
              <a:avLst/>
            </a:prstGeom>
            <a:solidFill>
              <a:srgbClr val="5C5CFF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7200900" y="1866900"/>
              <a:ext cx="127000" cy="139700"/>
            </a:xfrm>
            <a:prstGeom prst="ellipse">
              <a:avLst/>
            </a:prstGeom>
            <a:solidFill>
              <a:srgbClr val="0080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7594600" y="1498600"/>
              <a:ext cx="127000" cy="139700"/>
            </a:xfrm>
            <a:prstGeom prst="ellipse">
              <a:avLst/>
            </a:prstGeom>
            <a:solidFill>
              <a:srgbClr val="0080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7213600" y="2209800"/>
              <a:ext cx="127000" cy="139700"/>
            </a:xfrm>
            <a:prstGeom prst="ellipse">
              <a:avLst/>
            </a:prstGeom>
            <a:solidFill>
              <a:srgbClr val="FF80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7886700" y="1485900"/>
              <a:ext cx="127000" cy="139700"/>
            </a:xfrm>
            <a:prstGeom prst="ellipse">
              <a:avLst/>
            </a:prstGeom>
            <a:solidFill>
              <a:srgbClr val="FF80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7518400" y="2387600"/>
              <a:ext cx="292100" cy="3048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7810500" y="2387600"/>
              <a:ext cx="292100" cy="304800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8102600" y="1778000"/>
              <a:ext cx="292100" cy="3048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8102600" y="2387600"/>
              <a:ext cx="292100" cy="3048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8102600" y="2082800"/>
              <a:ext cx="292100" cy="304800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8197850" y="1498600"/>
              <a:ext cx="127000" cy="139700"/>
            </a:xfrm>
            <a:prstGeom prst="ellipse">
              <a:avLst/>
            </a:prstGeom>
            <a:solidFill>
              <a:schemeClr val="tx2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7213600" y="2495550"/>
              <a:ext cx="127000" cy="139700"/>
            </a:xfrm>
            <a:prstGeom prst="ellipse">
              <a:avLst/>
            </a:prstGeom>
            <a:solidFill>
              <a:schemeClr val="tx2"/>
            </a:solidFill>
            <a:ln w="3175" cap="flat" cmpd="sng" algn="ctr">
              <a:noFill/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1" name="Double Bracket 50"/>
          <p:cNvSpPr/>
          <p:nvPr/>
        </p:nvSpPr>
        <p:spPr bwMode="auto">
          <a:xfrm>
            <a:off x="7683500" y="4787900"/>
            <a:ext cx="1422400" cy="1460500"/>
          </a:xfrm>
          <a:prstGeom prst="bracketPair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52723-752C-3F46-8872-B09B3DE2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530EB-6B7F-9847-A419-0A1A6E14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513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Are they related?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RWR (Random Walk with Restarts)  </a:t>
            </a:r>
          </a:p>
          <a:p>
            <a:pPr lvl="1"/>
            <a:r>
              <a:rPr lang="en-US"/>
              <a:t>google’s pageRank (‘</a:t>
            </a:r>
            <a:r>
              <a:rPr lang="en-US" i="1"/>
              <a:t>if my friends are important, I’m important, too</a:t>
            </a:r>
            <a:r>
              <a:rPr lang="en-US"/>
              <a:t>’)</a:t>
            </a:r>
          </a:p>
          <a:p>
            <a:r>
              <a:rPr lang="en-US">
                <a:ea typeface="ＭＳ Ｐゴシック" charset="-128"/>
                <a:cs typeface="ＭＳ Ｐゴシック" charset="-128"/>
              </a:rPr>
              <a:t>SSL (Semi-supervised learning) </a:t>
            </a:r>
          </a:p>
          <a:p>
            <a:pPr lvl="1"/>
            <a:r>
              <a:rPr lang="en-US"/>
              <a:t>minimize the differences among neighbors</a:t>
            </a:r>
          </a:p>
          <a:p>
            <a:r>
              <a:rPr lang="en-US">
                <a:ea typeface="ＭＳ Ｐゴシック" charset="-128"/>
                <a:cs typeface="ＭＳ Ｐゴシック" charset="-128"/>
              </a:rPr>
              <a:t>BP (Belief propagation) </a:t>
            </a:r>
          </a:p>
          <a:p>
            <a:pPr lvl="1"/>
            <a:r>
              <a:rPr lang="en-US"/>
              <a:t>send messages to neighbors, on what you believe about them</a:t>
            </a:r>
          </a:p>
        </p:txBody>
      </p:sp>
      <p:pic>
        <p:nvPicPr>
          <p:cNvPr id="7" name="Picture 6" descr="8_google_logo_by_ruth_keda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5871" y="1954019"/>
            <a:ext cx="1474429" cy="8018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740D41-6EB0-CC44-AEF9-440013602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E60F27-80A7-2F45-A6D2-F635C6F45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1451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Are they related?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RWR (Random Walk with Restarts)  </a:t>
            </a:r>
          </a:p>
          <a:p>
            <a:pPr lvl="1"/>
            <a:r>
              <a:rPr lang="en-US"/>
              <a:t>google’s pageRank (‘</a:t>
            </a:r>
            <a:r>
              <a:rPr lang="en-US" i="1"/>
              <a:t>if my friends are important, I’m important, too</a:t>
            </a:r>
            <a:r>
              <a:rPr lang="en-US"/>
              <a:t>’)</a:t>
            </a:r>
          </a:p>
          <a:p>
            <a:r>
              <a:rPr lang="en-US">
                <a:ea typeface="ＭＳ Ｐゴシック" charset="-128"/>
                <a:cs typeface="ＭＳ Ｐゴシック" charset="-128"/>
              </a:rPr>
              <a:t>SSL (Semi-supervised learning) </a:t>
            </a:r>
          </a:p>
          <a:p>
            <a:pPr lvl="1"/>
            <a:r>
              <a:rPr lang="en-US"/>
              <a:t>minimize the differences among neighbors</a:t>
            </a:r>
          </a:p>
          <a:p>
            <a:r>
              <a:rPr lang="en-US">
                <a:ea typeface="ＭＳ Ｐゴシック" charset="-128"/>
                <a:cs typeface="ＭＳ Ｐゴシック" charset="-128"/>
              </a:rPr>
              <a:t>BP (Belief propagation) </a:t>
            </a:r>
          </a:p>
          <a:p>
            <a:pPr lvl="1"/>
            <a:r>
              <a:rPr lang="en-US"/>
              <a:t>send messages to neighbors, on what you believe about them</a:t>
            </a:r>
          </a:p>
        </p:txBody>
      </p:sp>
      <p:sp>
        <p:nvSpPr>
          <p:cNvPr id="58375" name="TextBox 6"/>
          <p:cNvSpPr txBox="1">
            <a:spLocks noChangeArrowheads="1"/>
          </p:cNvSpPr>
          <p:nvPr/>
        </p:nvSpPr>
        <p:spPr bwMode="auto">
          <a:xfrm>
            <a:off x="6969125" y="490538"/>
            <a:ext cx="1620838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008000"/>
                </a:solidFill>
              </a:rPr>
              <a:t>YES!</a:t>
            </a:r>
            <a:endParaRPr lang="en-US" sz="3200">
              <a:solidFill>
                <a:srgbClr val="008000"/>
              </a:solidFill>
            </a:endParaRPr>
          </a:p>
        </p:txBody>
      </p:sp>
      <p:pic>
        <p:nvPicPr>
          <p:cNvPr id="8" name="Picture 7" descr="8_google_logo_by_ruth_keda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5871" y="1954019"/>
            <a:ext cx="1474429" cy="8018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DA7B5A-9C81-034E-8871-C568E8D16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40B15-BF55-3849-BB51-83963DB7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68320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Correspondence of Methods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5084"/>
              </p:ext>
            </p:extLst>
          </p:nvPr>
        </p:nvGraphicFramePr>
        <p:xfrm>
          <a:off x="627063" y="1617663"/>
          <a:ext cx="8195733" cy="2072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05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2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94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6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Unknown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known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RWR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"/>
                        </a:rPr>
                        <a:t>[</a:t>
                      </a:r>
                      <a:r>
                        <a:rPr lang="en-US" sz="2800" b="1" dirty="0">
                          <a:latin typeface="Times"/>
                        </a:rPr>
                        <a:t>I  </a:t>
                      </a:r>
                      <a:r>
                        <a:rPr lang="en-US" sz="2800" dirty="0">
                          <a:latin typeface="Times"/>
                        </a:rPr>
                        <a:t>– </a:t>
                      </a:r>
                      <a:r>
                        <a:rPr lang="en-US" sz="2800" baseline="0" dirty="0">
                          <a:latin typeface="Times"/>
                        </a:rPr>
                        <a:t>   </a:t>
                      </a:r>
                      <a:r>
                        <a:rPr lang="en-US" sz="2800" dirty="0" err="1">
                          <a:latin typeface="Times"/>
                        </a:rPr>
                        <a:t>c</a:t>
                      </a:r>
                      <a:r>
                        <a:rPr lang="en-US" sz="2800" dirty="0">
                          <a:latin typeface="Times"/>
                        </a:rPr>
                        <a:t> </a:t>
                      </a:r>
                      <a:r>
                        <a:rPr lang="en-US" sz="2800" baseline="0" dirty="0">
                          <a:latin typeface="Times"/>
                        </a:rPr>
                        <a:t>  </a:t>
                      </a:r>
                      <a:r>
                        <a:rPr lang="en-US" sz="2800" dirty="0">
                          <a:latin typeface="Times"/>
                        </a:rPr>
                        <a:t> </a:t>
                      </a:r>
                      <a:r>
                        <a:rPr lang="en-US" sz="2800" b="1" u="none" dirty="0">
                          <a:uFill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</a:uFill>
                          <a:latin typeface="Times"/>
                        </a:rPr>
                        <a:t>A</a:t>
                      </a:r>
                      <a:r>
                        <a:rPr lang="en-US" sz="2800" b="1" dirty="0">
                          <a:latin typeface="Times"/>
                        </a:rPr>
                        <a:t>D</a:t>
                      </a:r>
                      <a:r>
                        <a:rPr lang="en-US" sz="3000" baseline="30000" dirty="0">
                          <a:latin typeface="Times"/>
                        </a:rPr>
                        <a:t>-1</a:t>
                      </a:r>
                      <a:r>
                        <a:rPr lang="en-US" sz="2800" dirty="0">
                          <a:latin typeface="Times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"/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latin typeface="Times"/>
                        </a:rPr>
                        <a:t>x</a:t>
                      </a:r>
                      <a:endParaRPr lang="en-US" sz="2800" b="1" dirty="0">
                        <a:latin typeface="Time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"/>
                        </a:rPr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"/>
                        </a:rPr>
                        <a:t>(1-c)</a:t>
                      </a:r>
                      <a:r>
                        <a:rPr lang="en-US" sz="2800" b="1" dirty="0">
                          <a:latin typeface="Times"/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SSL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"/>
                        </a:rPr>
                        <a:t>[</a:t>
                      </a:r>
                      <a:r>
                        <a:rPr lang="en-US" sz="2800" b="1" dirty="0">
                          <a:latin typeface="Times"/>
                        </a:rPr>
                        <a:t>I  </a:t>
                      </a:r>
                      <a:r>
                        <a:rPr lang="en-US" sz="2800" dirty="0">
                          <a:latin typeface="Times"/>
                        </a:rPr>
                        <a:t>+ </a:t>
                      </a:r>
                      <a:r>
                        <a:rPr lang="en-US" sz="2800" dirty="0" err="1">
                          <a:latin typeface="Monaco"/>
                        </a:rPr>
                        <a:t>a</a:t>
                      </a:r>
                      <a:r>
                        <a:rPr lang="en-US" sz="2800" b="1" u="none" dirty="0" err="1">
                          <a:uFill>
                            <a:solidFill>
                              <a:srgbClr val="FF0000"/>
                            </a:solidFill>
                          </a:uFill>
                          <a:latin typeface="Times"/>
                        </a:rPr>
                        <a:t>(</a:t>
                      </a:r>
                      <a:r>
                        <a:rPr lang="en-US" sz="2800" b="1" dirty="0" err="1">
                          <a:latin typeface="Times"/>
                        </a:rPr>
                        <a:t>D</a:t>
                      </a:r>
                      <a:r>
                        <a:rPr lang="en-US" sz="2800" b="1" dirty="0">
                          <a:latin typeface="Times"/>
                        </a:rPr>
                        <a:t>  </a:t>
                      </a:r>
                      <a:r>
                        <a:rPr lang="en-US" sz="2800" b="0" dirty="0">
                          <a:latin typeface="Times"/>
                        </a:rPr>
                        <a:t>-   </a:t>
                      </a:r>
                      <a:r>
                        <a:rPr lang="en-US" sz="2800" b="1" u="none" dirty="0">
                          <a:uFill>
                            <a:solidFill>
                              <a:srgbClr val="FF0000"/>
                            </a:solidFill>
                          </a:uFill>
                          <a:latin typeface="Times"/>
                        </a:rPr>
                        <a:t>A)</a:t>
                      </a:r>
                      <a:r>
                        <a:rPr lang="en-US" sz="2800" dirty="0">
                          <a:latin typeface="Times"/>
                        </a:rPr>
                        <a:t>]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"/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latin typeface="Times"/>
                        </a:rPr>
                        <a:t>x</a:t>
                      </a:r>
                      <a:endParaRPr lang="en-US" sz="2800" b="1" dirty="0">
                        <a:latin typeface="Time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Times"/>
                        </a:rPr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latin typeface="Times"/>
                        </a:rPr>
                        <a:t>y</a:t>
                      </a:r>
                      <a:endParaRPr lang="en-US" sz="2800" b="1" dirty="0">
                        <a:latin typeface="Time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accent2"/>
                          </a:solidFill>
                        </a:rPr>
                        <a:t>F</a:t>
                      </a:r>
                      <a:r>
                        <a:rPr lang="en-US" sz="2300" b="1" dirty="0">
                          <a:solidFill>
                            <a:schemeClr val="accent2"/>
                          </a:solidFill>
                        </a:rPr>
                        <a:t>A</a:t>
                      </a:r>
                      <a:r>
                        <a:rPr lang="en-US" sz="2800" b="1" dirty="0">
                          <a:solidFill>
                            <a:schemeClr val="accent2"/>
                          </a:solidFill>
                        </a:rPr>
                        <a:t>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"/>
                        </a:rPr>
                        <a:t>[</a:t>
                      </a:r>
                      <a:r>
                        <a:rPr lang="en-US" sz="2800" b="1" dirty="0">
                          <a:latin typeface="Times"/>
                        </a:rPr>
                        <a:t>I  </a:t>
                      </a:r>
                      <a:r>
                        <a:rPr lang="en-US" sz="2800" dirty="0">
                          <a:latin typeface="Times"/>
                        </a:rPr>
                        <a:t>+ </a:t>
                      </a:r>
                      <a:r>
                        <a:rPr lang="en-US" sz="2800" dirty="0">
                          <a:latin typeface="Lucida Calligraphy"/>
                          <a:ea typeface="Osaka−等幅"/>
                        </a:rPr>
                        <a:t>a</a:t>
                      </a:r>
                      <a:r>
                        <a:rPr lang="en-US" sz="1000" baseline="0" dirty="0">
                          <a:latin typeface="Lucida Calligraphy"/>
                          <a:ea typeface="Osaka−等幅"/>
                        </a:rPr>
                        <a:t>  </a:t>
                      </a:r>
                      <a:r>
                        <a:rPr lang="en-US" sz="1000" dirty="0">
                          <a:latin typeface="Lucida Calligraphy"/>
                          <a:ea typeface="Osaka−等幅"/>
                        </a:rPr>
                        <a:t> </a:t>
                      </a:r>
                      <a:r>
                        <a:rPr lang="en-US" sz="2800" b="1" dirty="0">
                          <a:latin typeface="Times"/>
                        </a:rPr>
                        <a:t>D </a:t>
                      </a:r>
                      <a:r>
                        <a:rPr lang="en-US" sz="2800" b="1" baseline="0" dirty="0">
                          <a:latin typeface="Times"/>
                        </a:rPr>
                        <a:t> </a:t>
                      </a:r>
                      <a:r>
                        <a:rPr lang="en-US" sz="2800" dirty="0">
                          <a:latin typeface="Times"/>
                        </a:rPr>
                        <a:t>- </a:t>
                      </a:r>
                      <a:r>
                        <a:rPr lang="en-US" sz="2800" dirty="0" err="1">
                          <a:latin typeface="Times"/>
                        </a:rPr>
                        <a:t>c</a:t>
                      </a:r>
                      <a:r>
                        <a:rPr lang="en-US" sz="2800" baseline="0" dirty="0" err="1">
                          <a:latin typeface="Verdana"/>
                        </a:rPr>
                        <a:t>’</a:t>
                      </a:r>
                      <a:r>
                        <a:rPr lang="en-US" sz="2800" b="1" u="none" dirty="0" err="1">
                          <a:uFill>
                            <a:solidFill>
                              <a:srgbClr val="FF0000"/>
                            </a:solidFill>
                          </a:uFill>
                          <a:latin typeface="Times"/>
                        </a:rPr>
                        <a:t>A</a:t>
                      </a:r>
                      <a:r>
                        <a:rPr lang="en-US" sz="2800" dirty="0">
                          <a:latin typeface="Times"/>
                        </a:rPr>
                        <a:t>]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"/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latin typeface="Times"/>
                        </a:rPr>
                        <a:t>b</a:t>
                      </a:r>
                      <a:r>
                        <a:rPr lang="en-US" sz="3000" b="1" baseline="-25000" dirty="0" err="1">
                          <a:latin typeface="Times"/>
                        </a:rPr>
                        <a:t>h</a:t>
                      </a:r>
                      <a:endParaRPr lang="en-US" sz="3000" b="1" baseline="-25000" dirty="0">
                        <a:latin typeface="Time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baseline="0" dirty="0">
                          <a:latin typeface="Times"/>
                        </a:rPr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Times"/>
                        </a:rPr>
                        <a:t>φ</a:t>
                      </a:r>
                      <a:r>
                        <a:rPr lang="en-US" sz="3000" b="1" baseline="-25000" dirty="0" err="1">
                          <a:latin typeface="Times"/>
                        </a:rPr>
                        <a:t>h</a:t>
                      </a:r>
                      <a:endParaRPr lang="en-US" sz="3000" b="1" baseline="-25000" dirty="0">
                        <a:latin typeface="Time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 bwMode="auto">
          <a:xfrm>
            <a:off x="4106863" y="4404416"/>
            <a:ext cx="803275" cy="7445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>
              <a:lnSpc>
                <a:spcPts val="1900"/>
              </a:lnSpc>
              <a:defRPr/>
            </a:pPr>
            <a:r>
              <a:rPr lang="en-US" sz="2400" dirty="0">
                <a:solidFill>
                  <a:schemeClr val="tx1"/>
                </a:solidFill>
              </a:rPr>
              <a:t>0  1  0</a:t>
            </a:r>
          </a:p>
          <a:p>
            <a:pPr>
              <a:lnSpc>
                <a:spcPts val="1900"/>
              </a:lnSpc>
              <a:defRPr/>
            </a:pPr>
            <a:r>
              <a:rPr lang="en-US" sz="2400" dirty="0">
                <a:solidFill>
                  <a:schemeClr val="tx1"/>
                </a:solidFill>
              </a:rPr>
              <a:t>1  0  1</a:t>
            </a:r>
          </a:p>
          <a:p>
            <a:pPr>
              <a:lnSpc>
                <a:spcPts val="1900"/>
              </a:lnSpc>
              <a:defRPr/>
            </a:pPr>
            <a:r>
              <a:rPr lang="en-US" sz="2400" dirty="0">
                <a:solidFill>
                  <a:schemeClr val="tx1"/>
                </a:solidFill>
              </a:rPr>
              <a:t>0  1  0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6053138" y="4421879"/>
            <a:ext cx="255587" cy="730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>
              <a:lnSpc>
                <a:spcPts val="1200"/>
              </a:lnSpc>
              <a:defRPr/>
            </a:pP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ts val="1200"/>
              </a:lnSpc>
              <a:defRPr/>
            </a:pPr>
            <a:r>
              <a:rPr lang="en-US" sz="2400" dirty="0">
                <a:solidFill>
                  <a:schemeClr val="tx1"/>
                </a:solidFill>
              </a:rPr>
              <a:t>  </a:t>
            </a:r>
          </a:p>
          <a:p>
            <a:pPr>
              <a:lnSpc>
                <a:spcPts val="1200"/>
              </a:lnSpc>
              <a:defRPr/>
            </a:pPr>
            <a:r>
              <a:rPr lang="en-US" sz="2400" b="1" dirty="0">
                <a:solidFill>
                  <a:schemeClr val="tx1"/>
                </a:solidFill>
              </a:rPr>
              <a:t> ?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8051800" y="4421879"/>
            <a:ext cx="255588" cy="730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>
              <a:lnSpc>
                <a:spcPts val="1900"/>
              </a:lnSpc>
              <a:defRPr/>
            </a:pPr>
            <a:r>
              <a:rPr lang="en-US" sz="2400" dirty="0">
                <a:solidFill>
                  <a:schemeClr val="tx1"/>
                </a:solidFill>
              </a:rPr>
              <a:t> 0</a:t>
            </a:r>
          </a:p>
          <a:p>
            <a:pPr>
              <a:lnSpc>
                <a:spcPts val="1900"/>
              </a:lnSpc>
              <a:defRPr/>
            </a:pPr>
            <a:r>
              <a:rPr lang="en-US" sz="2400" dirty="0">
                <a:solidFill>
                  <a:schemeClr val="tx1"/>
                </a:solidFill>
              </a:rPr>
              <a:t> 1</a:t>
            </a:r>
          </a:p>
          <a:p>
            <a:pPr>
              <a:lnSpc>
                <a:spcPts val="1900"/>
              </a:lnSpc>
              <a:defRPr/>
            </a:pPr>
            <a:r>
              <a:rPr lang="en-US" sz="2400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2000250" y="4404416"/>
            <a:ext cx="801688" cy="7445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l">
              <a:lnSpc>
                <a:spcPts val="1780"/>
              </a:lnSpc>
              <a:defRPr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</a:p>
          <a:p>
            <a:pPr algn="l">
              <a:lnSpc>
                <a:spcPts val="1780"/>
              </a:lnSpc>
              <a:defRPr/>
            </a:pPr>
            <a:r>
              <a:rPr lang="en-US" sz="2400" dirty="0">
                <a:solidFill>
                  <a:schemeClr val="tx1"/>
                </a:solidFill>
              </a:rPr>
              <a:t>    1</a:t>
            </a:r>
          </a:p>
          <a:p>
            <a:pPr algn="l">
              <a:lnSpc>
                <a:spcPts val="1780"/>
              </a:lnSpc>
              <a:defRPr/>
            </a:pPr>
            <a:r>
              <a:rPr lang="en-US" sz="2400" dirty="0">
                <a:solidFill>
                  <a:schemeClr val="tx1"/>
                </a:solidFill>
              </a:rPr>
              <a:t>       1</a:t>
            </a: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2008188" y="4421879"/>
            <a:ext cx="801687" cy="727075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35"/>
          <p:cNvGrpSpPr>
            <a:grpSpLocks/>
          </p:cNvGrpSpPr>
          <p:nvPr/>
        </p:nvGrpSpPr>
        <p:grpSpPr bwMode="auto">
          <a:xfrm>
            <a:off x="3066971" y="4404420"/>
            <a:ext cx="809529" cy="745173"/>
            <a:chOff x="3374810" y="2523079"/>
            <a:chExt cx="809569" cy="745200"/>
          </a:xfrm>
        </p:grpSpPr>
        <p:sp>
          <p:nvSpPr>
            <p:cNvPr id="26" name="Rectangle 25"/>
            <p:cNvSpPr/>
            <p:nvPr/>
          </p:nvSpPr>
          <p:spPr>
            <a:xfrm>
              <a:off x="3381239" y="2523075"/>
              <a:ext cx="803315" cy="7445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l">
                <a:lnSpc>
                  <a:spcPts val="1880"/>
                </a:lnSpc>
                <a:defRPr/>
              </a:pPr>
              <a:r>
                <a:rPr lang="en-US" sz="2400" dirty="0">
                  <a:solidFill>
                    <a:schemeClr val="tx1"/>
                  </a:solidFill>
                </a:rPr>
                <a:t>d1</a:t>
              </a:r>
            </a:p>
            <a:p>
              <a:pPr>
                <a:lnSpc>
                  <a:spcPts val="1880"/>
                </a:lnSpc>
                <a:defRPr/>
              </a:pPr>
              <a:r>
                <a:rPr lang="en-US" sz="2400" dirty="0">
                  <a:solidFill>
                    <a:schemeClr val="tx1"/>
                  </a:solidFill>
                </a:rPr>
                <a:t> d2 </a:t>
              </a:r>
            </a:p>
            <a:p>
              <a:pPr>
                <a:lnSpc>
                  <a:spcPts val="1880"/>
                </a:lnSpc>
                <a:defRPr/>
              </a:pPr>
              <a:r>
                <a:rPr lang="en-US" sz="2400" dirty="0">
                  <a:solidFill>
                    <a:schemeClr val="tx1"/>
                  </a:solidFill>
                </a:rPr>
                <a:t>      d3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374889" y="2540539"/>
              <a:ext cx="801728" cy="727101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/>
          <p:cNvSpPr/>
          <p:nvPr/>
        </p:nvSpPr>
        <p:spPr>
          <a:xfrm>
            <a:off x="5268913" y="5174354"/>
            <a:ext cx="1792287" cy="981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dirty="0">
                <a:solidFill>
                  <a:srgbClr val="0000FF"/>
                </a:solidFill>
                <a:latin typeface="Comic Sans MS"/>
              </a:rPr>
              <a:t>final labels/ beliefs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221538" y="5131491"/>
            <a:ext cx="1897062" cy="106521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dirty="0">
                <a:solidFill>
                  <a:srgbClr val="0000FF"/>
                </a:solidFill>
                <a:latin typeface="Comic Sans MS"/>
              </a:rPr>
              <a:t>prior labels/ beliefs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676650" y="5242616"/>
            <a:ext cx="1657350" cy="676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dirty="0">
                <a:solidFill>
                  <a:srgbClr val="0000FF"/>
                </a:solidFill>
                <a:uFill>
                  <a:solidFill>
                    <a:srgbClr val="FF0000"/>
                  </a:solidFill>
                </a:uFill>
                <a:latin typeface="Comic Sans MS"/>
              </a:rPr>
              <a:t>adjacency matrix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3765550" y="2582863"/>
            <a:ext cx="320675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146550" y="3090863"/>
            <a:ext cx="274638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275138" y="3606800"/>
            <a:ext cx="27463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E3EE40-40BC-9644-A7A5-AF655C727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A247C-F8E8-554B-93A9-122AFCACF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32091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2052"/>
            <a:ext cx="8229600" cy="1143000"/>
          </a:xfrm>
        </p:spPr>
        <p:txBody>
          <a:bodyPr/>
          <a:lstStyle/>
          <a:p>
            <a:r>
              <a:rPr lang="en-US" dirty="0"/>
              <a:t>BP  vs.  Linearized BP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827836" y="2201325"/>
            <a:ext cx="4262400" cy="2404037"/>
          </a:xfrm>
          <a:prstGeom prst="roundRect">
            <a:avLst>
              <a:gd name="adj" fmla="val 466"/>
            </a:avLst>
          </a:prstGeom>
          <a:solidFill>
            <a:srgbClr val="000090">
              <a:alpha val="13000"/>
            </a:srgbClr>
          </a:solidFill>
          <a:ln w="9525" cap="flat" cmpd="sng" algn="ctr">
            <a:noFill/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/>
          <a:p>
            <a:pPr marL="90000" marR="0" lvl="0" algn="just" defTabSz="4572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BP is approximated by</a:t>
            </a:r>
          </a:p>
          <a:p>
            <a:pPr marL="90000" marR="0" lvl="0" algn="l" defTabSz="4572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endParaRPr kumimoji="0" lang="en-US" sz="1514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0000" marR="0" lvl="0" algn="l" defTabSz="4572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endParaRPr lang="en-US" sz="1514" dirty="0">
              <a:solidFill>
                <a:schemeClr val="tx1"/>
              </a:solidFill>
            </a:endParaRPr>
          </a:p>
          <a:p>
            <a:pPr marL="90000" marR="0" lvl="0" algn="l" defTabSz="4572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endParaRPr kumimoji="0" lang="en-US" sz="1514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0000" marR="0" lvl="0" algn="l" defTabSz="4572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endParaRPr kumimoji="0" lang="en-US" sz="1514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832918" y="2201325"/>
            <a:ext cx="4262400" cy="439200"/>
          </a:xfrm>
          <a:prstGeom prst="roundRect">
            <a:avLst>
              <a:gd name="adj" fmla="val 13249"/>
            </a:avLst>
          </a:prstGeom>
          <a:solidFill>
            <a:srgbClr val="000090"/>
          </a:solidFill>
          <a:ln w="9525" cap="flat" cmpd="sng" algn="ctr">
            <a:noFill/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/>
          <a:p>
            <a:pPr marR="0" lvl="0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Linearized BP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230813" y="3168650"/>
          <a:ext cx="3505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" name="Equation" r:id="rId4" imgW="3505200" imgH="431800" progId="Equation.3">
                  <p:embed/>
                </p:oleObj>
              </mc:Choice>
              <mc:Fallback>
                <p:oleObj name="Equation" r:id="rId4" imgW="3505200" imgH="4318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0813" y="3168650"/>
                        <a:ext cx="35052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49"/>
          <p:cNvGrpSpPr/>
          <p:nvPr/>
        </p:nvGrpSpPr>
        <p:grpSpPr>
          <a:xfrm>
            <a:off x="4850068" y="3742261"/>
            <a:ext cx="3930158" cy="748460"/>
            <a:chOff x="2189496" y="2523075"/>
            <a:chExt cx="3930158" cy="748460"/>
          </a:xfrm>
        </p:grpSpPr>
        <p:sp>
          <p:nvSpPr>
            <p:cNvPr id="10" name="Rectangle 9"/>
            <p:cNvSpPr/>
            <p:nvPr/>
          </p:nvSpPr>
          <p:spPr>
            <a:xfrm>
              <a:off x="4211296" y="2523079"/>
              <a:ext cx="802800" cy="745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>
                <a:lnSpc>
                  <a:spcPts val="1900"/>
                </a:lnSpc>
              </a:pPr>
              <a:r>
                <a:rPr lang="en-US" sz="2400" dirty="0">
                  <a:solidFill>
                    <a:schemeClr val="tx1"/>
                  </a:solidFill>
                </a:rPr>
                <a:t>0  1  0</a:t>
              </a:r>
            </a:p>
            <a:p>
              <a:pPr>
                <a:lnSpc>
                  <a:spcPts val="1900"/>
                </a:lnSpc>
              </a:pPr>
              <a:r>
                <a:rPr lang="en-US" sz="2400" dirty="0">
                  <a:solidFill>
                    <a:schemeClr val="tx1"/>
                  </a:solidFill>
                </a:rPr>
                <a:t>1  0  1</a:t>
              </a:r>
            </a:p>
            <a:p>
              <a:pPr>
                <a:lnSpc>
                  <a:spcPts val="1900"/>
                </a:lnSpc>
              </a:pPr>
              <a:r>
                <a:rPr lang="en-US" sz="2400" dirty="0">
                  <a:solidFill>
                    <a:schemeClr val="tx1"/>
                  </a:solidFill>
                </a:rPr>
                <a:t>0  1  0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59544" y="2540012"/>
              <a:ext cx="255600" cy="730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>
                <a:lnSpc>
                  <a:spcPts val="1200"/>
                </a:lnSpc>
              </a:pPr>
              <a:r>
                <a:rPr lang="en-US" sz="2400" dirty="0">
                  <a:solidFill>
                    <a:schemeClr val="tx1"/>
                  </a:solidFill>
                </a:rPr>
                <a:t> </a:t>
              </a:r>
            </a:p>
            <a:p>
              <a:pPr>
                <a:lnSpc>
                  <a:spcPts val="1200"/>
                </a:lnSpc>
              </a:pPr>
              <a:r>
                <a:rPr lang="en-US" sz="2400" dirty="0">
                  <a:solidFill>
                    <a:schemeClr val="tx1"/>
                  </a:solidFill>
                </a:rPr>
                <a:t>  </a:t>
              </a:r>
            </a:p>
            <a:p>
              <a:pPr>
                <a:lnSpc>
                  <a:spcPts val="12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 ?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616734" y="2540015"/>
              <a:ext cx="502920" cy="7315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>
                <a:lnSpc>
                  <a:spcPts val="1900"/>
                </a:lnSpc>
              </a:pPr>
              <a:r>
                <a:rPr lang="en-US" sz="2400" dirty="0">
                  <a:solidFill>
                    <a:schemeClr val="tx1"/>
                  </a:solidFill>
                </a:rPr>
                <a:t>   </a:t>
              </a:r>
              <a:r>
                <a:rPr lang="en-US" sz="2200" dirty="0">
                  <a:solidFill>
                    <a:schemeClr val="tx1"/>
                  </a:solidFill>
                </a:rPr>
                <a:t>0</a:t>
              </a:r>
            </a:p>
            <a:p>
              <a:pPr>
                <a:lnSpc>
                  <a:spcPts val="1900"/>
                </a:lnSpc>
              </a:pPr>
              <a:r>
                <a:rPr lang="en-US" sz="2200" spc="-60" dirty="0">
                  <a:solidFill>
                    <a:schemeClr val="tx1"/>
                  </a:solidFill>
                </a:rPr>
                <a:t>-10</a:t>
              </a:r>
              <a:r>
                <a:rPr lang="en-US" sz="2200" spc="-60" baseline="30000" dirty="0">
                  <a:solidFill>
                    <a:schemeClr val="tx1"/>
                  </a:solidFill>
                </a:rPr>
                <a:t>-2</a:t>
              </a:r>
              <a:endParaRPr lang="en-US" sz="2200" spc="-150" baseline="30000" dirty="0">
                <a:solidFill>
                  <a:schemeClr val="tx1"/>
                </a:solidFill>
              </a:endParaRPr>
            </a:p>
            <a:p>
              <a:pPr>
                <a:lnSpc>
                  <a:spcPts val="1900"/>
                </a:lnSpc>
              </a:pPr>
              <a:r>
                <a:rPr lang="en-US" sz="2200" spc="-150" dirty="0">
                  <a:solidFill>
                    <a:schemeClr val="tx1"/>
                  </a:solidFill>
                </a:rPr>
                <a:t>  </a:t>
              </a:r>
              <a:r>
                <a:rPr lang="en-US" sz="2200" spc="-60" dirty="0">
                  <a:solidFill>
                    <a:schemeClr val="tx1"/>
                  </a:solidFill>
                </a:rPr>
                <a:t>10</a:t>
              </a:r>
              <a:r>
                <a:rPr lang="en-US" sz="2200" spc="-60" baseline="30000" dirty="0">
                  <a:solidFill>
                    <a:schemeClr val="tx1"/>
                  </a:solidFill>
                </a:rPr>
                <a:t>-2</a:t>
              </a:r>
              <a:endParaRPr lang="en-US" sz="2200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Group 33"/>
            <p:cNvGrpSpPr/>
            <p:nvPr/>
          </p:nvGrpSpPr>
          <p:grpSpPr>
            <a:xfrm>
              <a:off x="2189496" y="2523075"/>
              <a:ext cx="801277" cy="745059"/>
              <a:chOff x="2409625" y="2523075"/>
              <a:chExt cx="801277" cy="745059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2409625" y="2523075"/>
                <a:ext cx="801275" cy="7450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lnSpc>
                    <a:spcPts val="178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1</a:t>
                </a:r>
              </a:p>
              <a:p>
                <a:pPr>
                  <a:lnSpc>
                    <a:spcPts val="178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     1 </a:t>
                </a:r>
              </a:p>
              <a:p>
                <a:pPr>
                  <a:lnSpc>
                    <a:spcPts val="178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        1</a:t>
                </a:r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2409626" y="2540015"/>
                <a:ext cx="801276" cy="728119"/>
              </a:xfrm>
              <a:prstGeom prst="line">
                <a:avLst/>
              </a:prstGeom>
              <a:ln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35"/>
            <p:cNvGrpSpPr/>
            <p:nvPr/>
          </p:nvGrpSpPr>
          <p:grpSpPr>
            <a:xfrm>
              <a:off x="3188547" y="2523079"/>
              <a:ext cx="809569" cy="745200"/>
              <a:chOff x="3137748" y="2523079"/>
              <a:chExt cx="809569" cy="74520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3144517" y="2523079"/>
                <a:ext cx="802800" cy="745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>
                  <a:lnSpc>
                    <a:spcPts val="188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d1</a:t>
                </a:r>
              </a:p>
              <a:p>
                <a:pPr>
                  <a:lnSpc>
                    <a:spcPts val="188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    d2 </a:t>
                </a:r>
              </a:p>
              <a:p>
                <a:pPr>
                  <a:lnSpc>
                    <a:spcPts val="1880"/>
                  </a:lnSpc>
                </a:pPr>
                <a:r>
                  <a:rPr lang="en-US" sz="2400" dirty="0">
                    <a:solidFill>
                      <a:schemeClr val="tx1"/>
                    </a:solidFill>
                  </a:rPr>
                  <a:t>      d3</a:t>
                </a: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3137748" y="2540018"/>
                <a:ext cx="801276" cy="728119"/>
              </a:xfrm>
              <a:prstGeom prst="line">
                <a:avLst/>
              </a:prstGeom>
              <a:ln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TextBox 18"/>
          <p:cNvSpPr txBox="1"/>
          <p:nvPr/>
        </p:nvSpPr>
        <p:spPr>
          <a:xfrm>
            <a:off x="6163880" y="5075701"/>
            <a:ext cx="16530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  <a:latin typeface="Comic Sans MS"/>
              </a:rPr>
              <a:t>linear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15778" y="5075701"/>
            <a:ext cx="28974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  <a:latin typeface="Comic Sans MS"/>
              </a:rPr>
              <a:t>non-linear</a:t>
            </a: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289421" y="2201325"/>
            <a:ext cx="4482533" cy="2404800"/>
          </a:xfrm>
          <a:prstGeom prst="roundRect">
            <a:avLst>
              <a:gd name="adj" fmla="val 466"/>
            </a:avLst>
          </a:prstGeom>
          <a:solidFill>
            <a:schemeClr val="tx1">
              <a:lumMod val="85000"/>
              <a:lumOff val="15000"/>
              <a:alpha val="22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/>
          <a:p>
            <a:pPr marL="90000" marR="0" lvl="0" algn="l" defTabSz="4572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0000" marR="0" lvl="0" algn="l" defTabSz="4572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endParaRPr kumimoji="0" lang="en-US" sz="1514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0000" marR="0" lvl="0" algn="l" defTabSz="4572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endParaRPr lang="en-US" sz="1514" dirty="0">
              <a:solidFill>
                <a:schemeClr val="tx1"/>
              </a:solidFill>
            </a:endParaRPr>
          </a:p>
          <a:p>
            <a:pPr marL="90000" marR="0" lvl="0" algn="l" defTabSz="4572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endParaRPr kumimoji="0" lang="en-US" sz="1514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0000" marR="0" lvl="0" algn="l" defTabSz="4572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endParaRPr kumimoji="0" lang="en-US" sz="1514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Content Placeholder 4"/>
          <p:cNvSpPr txBox="1">
            <a:spLocks/>
          </p:cNvSpPr>
          <p:nvPr/>
        </p:nvSpPr>
        <p:spPr>
          <a:xfrm>
            <a:off x="289423" y="2184393"/>
            <a:ext cx="4487614" cy="439200"/>
          </a:xfrm>
          <a:prstGeom prst="roundRect">
            <a:avLst>
              <a:gd name="adj" fmla="val 13249"/>
            </a:avLst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/>
          <a:p>
            <a:pPr marR="0" lvl="0" defTabSz="457200" rtl="0" eaLnBrk="1" fontAlgn="auto" latinLnBrk="0" hangingPunct="1">
              <a:lnSpc>
                <a:spcPct val="100000"/>
              </a:lnSpc>
              <a:spcAft>
                <a:spcPts val="0"/>
              </a:spcAft>
              <a:buClr>
                <a:srgbClr val="00009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Belief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Propagation</a:t>
            </a: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543449" y="3101430"/>
          <a:ext cx="414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0" name="Equation" r:id="rId6" imgW="6756400" imgH="838200" progId="Equation.3">
                  <p:embed/>
                </p:oleObj>
              </mc:Choice>
              <mc:Fallback>
                <p:oleObj name="Equation" r:id="rId6" imgW="6756400" imgH="838200" progId="Equation.3">
                  <p:embed/>
                  <p:pic>
                    <p:nvPicPr>
                      <p:cNvPr id="23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449" y="3101430"/>
                        <a:ext cx="4146550" cy="446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3860" name="Object 4"/>
          <p:cNvGraphicFramePr>
            <a:graphicFrameLocks noChangeAspect="1"/>
          </p:cNvGraphicFramePr>
          <p:nvPr/>
        </p:nvGraphicFramePr>
        <p:xfrm>
          <a:off x="601129" y="4052869"/>
          <a:ext cx="2678113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1" name="Equation" r:id="rId8" imgW="4699000" imgH="863600" progId="Equation.3">
                  <p:embed/>
                </p:oleObj>
              </mc:Choice>
              <mc:Fallback>
                <p:oleObj name="Equation" r:id="rId8" imgW="4699000" imgH="863600" progId="Equation.3">
                  <p:embed/>
                  <p:pic>
                    <p:nvPicPr>
                      <p:cNvPr id="6338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29" y="4052869"/>
                        <a:ext cx="2678113" cy="44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Cloud Callout 25"/>
          <p:cNvSpPr/>
          <p:nvPr/>
        </p:nvSpPr>
        <p:spPr>
          <a:xfrm>
            <a:off x="322049" y="3602032"/>
            <a:ext cx="999052" cy="343435"/>
          </a:xfrm>
          <a:prstGeom prst="cloudCallout">
            <a:avLst>
              <a:gd name="adj1" fmla="val 70694"/>
              <a:gd name="adj2" fmla="val 67430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rgbClr val="FFFFFF"/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send-future-message-sms-email-and-tweet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049" y="2640526"/>
            <a:ext cx="442800" cy="442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493526" y="1354669"/>
            <a:ext cx="291607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/>
              </a:rPr>
              <a:t>Our proposal: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8586" y="1354669"/>
            <a:ext cx="39251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/>
              </a:rPr>
              <a:t>Original [</a:t>
            </a:r>
            <a:r>
              <a:rPr lang="en-US" sz="3200" b="1" dirty="0" err="1">
                <a:latin typeface="Calibri"/>
              </a:rPr>
              <a:t>Yedidia</a:t>
            </a:r>
            <a:r>
              <a:rPr lang="en-US" sz="3200" b="1" dirty="0">
                <a:latin typeface="Calibri"/>
              </a:rPr>
              <a:t>+]:</a:t>
            </a:r>
          </a:p>
        </p:txBody>
      </p:sp>
      <p:sp>
        <p:nvSpPr>
          <p:cNvPr id="31" name="Freeform 30"/>
          <p:cNvSpPr/>
          <p:nvPr/>
        </p:nvSpPr>
        <p:spPr>
          <a:xfrm>
            <a:off x="1676400" y="4656666"/>
            <a:ext cx="67733" cy="541867"/>
          </a:xfrm>
          <a:custGeom>
            <a:avLst/>
            <a:gdLst>
              <a:gd name="connsiteX0" fmla="*/ 67733 w 67733"/>
              <a:gd name="connsiteY0" fmla="*/ 541867 h 541867"/>
              <a:gd name="connsiteX1" fmla="*/ 0 w 67733"/>
              <a:gd name="connsiteY1" fmla="*/ 237067 h 541867"/>
              <a:gd name="connsiteX2" fmla="*/ 67733 w 67733"/>
              <a:gd name="connsiteY2" fmla="*/ 0 h 541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33" h="541867">
                <a:moveTo>
                  <a:pt x="67733" y="541867"/>
                </a:moveTo>
                <a:cubicBezTo>
                  <a:pt x="33866" y="434622"/>
                  <a:pt x="0" y="327378"/>
                  <a:pt x="0" y="237067"/>
                </a:cubicBezTo>
                <a:cubicBezTo>
                  <a:pt x="0" y="146756"/>
                  <a:pt x="67733" y="0"/>
                  <a:pt x="67733" y="0"/>
                </a:cubicBezTo>
              </a:path>
            </a:pathLst>
          </a:custGeom>
          <a:ln w="34925">
            <a:solidFill>
              <a:srgbClr val="FF0000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6959600" y="4622800"/>
            <a:ext cx="143934" cy="643467"/>
          </a:xfrm>
          <a:custGeom>
            <a:avLst/>
            <a:gdLst>
              <a:gd name="connsiteX0" fmla="*/ 0 w 143934"/>
              <a:gd name="connsiteY0" fmla="*/ 643467 h 643467"/>
              <a:gd name="connsiteX1" fmla="*/ 135467 w 143934"/>
              <a:gd name="connsiteY1" fmla="*/ 254000 h 643467"/>
              <a:gd name="connsiteX2" fmla="*/ 50800 w 143934"/>
              <a:gd name="connsiteY2" fmla="*/ 0 h 643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934" h="643467">
                <a:moveTo>
                  <a:pt x="0" y="643467"/>
                </a:moveTo>
                <a:cubicBezTo>
                  <a:pt x="63500" y="502355"/>
                  <a:pt x="127000" y="361244"/>
                  <a:pt x="135467" y="254000"/>
                </a:cubicBezTo>
                <a:cubicBezTo>
                  <a:pt x="143934" y="146756"/>
                  <a:pt x="50800" y="0"/>
                  <a:pt x="50800" y="0"/>
                </a:cubicBezTo>
              </a:path>
            </a:pathLst>
          </a:custGeom>
          <a:ln w="31750">
            <a:solidFill>
              <a:srgbClr val="FF0000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11BC287E-4FCA-6243-9848-AB0725C42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F29C2A7C-64D1-4F40-918A-5C7DD83EC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50105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Generalization: </a:t>
            </a:r>
            <a:r>
              <a:rPr lang="en-US" dirty="0" err="1"/>
              <a:t>zooBP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FastBP</a:t>
            </a:r>
            <a:r>
              <a:rPr lang="en-US" dirty="0"/>
              <a:t>: for </a:t>
            </a:r>
            <a:r>
              <a:rPr lang="en-US" dirty="0" err="1"/>
              <a:t>uni</a:t>
            </a:r>
            <a:r>
              <a:rPr lang="en-US" dirty="0"/>
              <a:t>-partite graph</a:t>
            </a:r>
          </a:p>
          <a:p>
            <a:pPr lvl="1"/>
            <a:r>
              <a:rPr lang="en-US" dirty="0"/>
              <a:t>1 type of nodes (</a:t>
            </a:r>
            <a:r>
              <a:rPr lang="en-US" dirty="0" err="1"/>
              <a:t>eg</a:t>
            </a:r>
            <a:r>
              <a:rPr lang="en-US" dirty="0"/>
              <a:t>., humans)</a:t>
            </a:r>
          </a:p>
          <a:p>
            <a:pPr lvl="1"/>
            <a:r>
              <a:rPr lang="en-US" dirty="0"/>
              <a:t>1 type of edge (</a:t>
            </a:r>
            <a:r>
              <a:rPr lang="en-US" dirty="0" err="1"/>
              <a:t>eg</a:t>
            </a:r>
            <a:r>
              <a:rPr lang="en-US" dirty="0"/>
              <a:t>., ‘friends’)</a:t>
            </a:r>
          </a:p>
          <a:p>
            <a:pPr lvl="1"/>
            <a:r>
              <a:rPr lang="en-US" dirty="0"/>
              <a:t>2 classes (’red’/’green’)</a:t>
            </a:r>
          </a:p>
          <a:p>
            <a:r>
              <a:rPr lang="en-US" dirty="0" err="1"/>
              <a:t>zooBP</a:t>
            </a:r>
            <a:r>
              <a:rPr lang="en-US" dirty="0"/>
              <a:t>: for tensor / </a:t>
            </a:r>
            <a:r>
              <a:rPr lang="en-US" b="1" dirty="0">
                <a:solidFill>
                  <a:schemeClr val="tx2"/>
                </a:solidFill>
              </a:rPr>
              <a:t>KB</a:t>
            </a:r>
          </a:p>
          <a:p>
            <a:pPr lvl="1"/>
            <a:r>
              <a:rPr lang="en-US" dirty="0"/>
              <a:t>many types of nodes (humans, products, factories)</a:t>
            </a:r>
          </a:p>
          <a:p>
            <a:pPr lvl="1"/>
            <a:r>
              <a:rPr lang="en-US" dirty="0"/>
              <a:t>many types of edges</a:t>
            </a:r>
          </a:p>
          <a:p>
            <a:pPr lvl="1"/>
            <a:r>
              <a:rPr lang="en-US" dirty="0"/>
              <a:t>many classes per node-type</a:t>
            </a:r>
          </a:p>
          <a:p>
            <a:pPr lvl="1"/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E071B4E-50E0-2348-A9E3-CE10BAEEE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FA430C-CB82-AE4B-A98E-DA51B4091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pic>
        <p:nvPicPr>
          <p:cNvPr id="9" name="Picture 8" descr="schematic-1.png">
            <a:extLst>
              <a:ext uri="{FF2B5EF4-FFF2-40B4-BE49-F238E27FC236}">
                <a16:creationId xmlns:a16="http://schemas.microsoft.com/office/drawing/2014/main" id="{5F08C4E5-4110-2841-9DCF-AD54602A1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526" y="4746188"/>
            <a:ext cx="2307750" cy="173081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6094B10-1AD3-974B-AF5F-CF817AF80E46}"/>
              </a:ext>
            </a:extLst>
          </p:cNvPr>
          <p:cNvGrpSpPr>
            <a:grpSpLocks noChangeAspect="1"/>
          </p:cNvGrpSpPr>
          <p:nvPr/>
        </p:nvGrpSpPr>
        <p:grpSpPr>
          <a:xfrm>
            <a:off x="6996401" y="2120900"/>
            <a:ext cx="1594239" cy="832485"/>
            <a:chOff x="4556125" y="3062288"/>
            <a:chExt cx="4186238" cy="2185987"/>
          </a:xfrm>
        </p:grpSpPr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263FFEC0-F1B7-3045-9090-C8011E5C5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3" y="3063875"/>
              <a:ext cx="203200" cy="188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7">
              <a:extLst>
                <a:ext uri="{FF2B5EF4-FFF2-40B4-BE49-F238E27FC236}">
                  <a16:creationId xmlns:a16="http://schemas.microsoft.com/office/drawing/2014/main" id="{F1EFA998-95DD-0842-A457-BF14A3A1B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4800" y="3068638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D2A5E6D5-81A3-2C4E-8C9B-BA52A715F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0925" y="3062288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9CC21675-B327-8245-A2A5-9EA2C8EE3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3062288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11">
              <a:extLst>
                <a:ext uri="{FF2B5EF4-FFF2-40B4-BE49-F238E27FC236}">
                  <a16:creationId xmlns:a16="http://schemas.microsoft.com/office/drawing/2014/main" id="{C3A66492-E869-D144-9F0C-DDB819073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4059238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12">
              <a:extLst>
                <a:ext uri="{FF2B5EF4-FFF2-40B4-BE49-F238E27FC236}">
                  <a16:creationId xmlns:a16="http://schemas.microsoft.com/office/drawing/2014/main" id="{C436808E-C20F-1644-BBCC-FCF3B4BB7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0000" y="4064000"/>
              <a:ext cx="203200" cy="188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13">
              <a:extLst>
                <a:ext uri="{FF2B5EF4-FFF2-40B4-BE49-F238E27FC236}">
                  <a16:creationId xmlns:a16="http://schemas.microsoft.com/office/drawing/2014/main" id="{CD8A4D97-D3C6-0549-AB39-7DDFF5AC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6125" y="4057650"/>
              <a:ext cx="203200" cy="188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14">
              <a:extLst>
                <a:ext uri="{FF2B5EF4-FFF2-40B4-BE49-F238E27FC236}">
                  <a16:creationId xmlns:a16="http://schemas.microsoft.com/office/drawing/2014/main" id="{8857C737-B34A-DB48-9E26-AE88A156E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8000" y="4057650"/>
              <a:ext cx="203200" cy="188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15">
              <a:extLst>
                <a:ext uri="{FF2B5EF4-FFF2-40B4-BE49-F238E27FC236}">
                  <a16:creationId xmlns:a16="http://schemas.microsoft.com/office/drawing/2014/main" id="{520D4226-5CB7-674D-B5E9-A6E8CAD03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2900" y="4052888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16">
              <a:extLst>
                <a:ext uri="{FF2B5EF4-FFF2-40B4-BE49-F238E27FC236}">
                  <a16:creationId xmlns:a16="http://schemas.microsoft.com/office/drawing/2014/main" id="{47AD5DFE-ECAE-1642-B70D-B20DAD907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25" y="5054600"/>
              <a:ext cx="203200" cy="188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7">
              <a:extLst>
                <a:ext uri="{FF2B5EF4-FFF2-40B4-BE49-F238E27FC236}">
                  <a16:creationId xmlns:a16="http://schemas.microsoft.com/office/drawing/2014/main" id="{02FA2879-45C0-744B-A3AB-CEC3154E2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3" y="5059363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18">
              <a:extLst>
                <a:ext uri="{FF2B5EF4-FFF2-40B4-BE49-F238E27FC236}">
                  <a16:creationId xmlns:a16="http://schemas.microsoft.com/office/drawing/2014/main" id="{AF5E109A-D20A-FE46-A431-391FD9D12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4188" y="5053013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DA64DE32-848A-184E-B188-CB9415002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6063" y="5053013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A55C637A-D33A-C745-9BE7-A1C835CC2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0963" y="5048250"/>
              <a:ext cx="203200" cy="188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F98AB60F-B2D3-B24D-81D8-C30D17C2C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9163" y="5043488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26" name="AutoShape 22">
              <a:extLst>
                <a:ext uri="{FF2B5EF4-FFF2-40B4-BE49-F238E27FC236}">
                  <a16:creationId xmlns:a16="http://schemas.microsoft.com/office/drawing/2014/main" id="{E5C82A69-1DC3-7843-8679-A4EF898131F8}"/>
                </a:ext>
              </a:extLst>
            </p:cNvPr>
            <p:cNvCxnSpPr>
              <a:cxnSpLocks noChangeShapeType="1"/>
              <a:stCxn id="11" idx="4"/>
              <a:endCxn id="15" idx="0"/>
            </p:cNvCxnSpPr>
            <p:nvPr/>
          </p:nvCxnSpPr>
          <p:spPr bwMode="auto">
            <a:xfrm flipH="1">
              <a:off x="4919663" y="3252788"/>
              <a:ext cx="304800" cy="8064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" name="AutoShape 23">
              <a:extLst>
                <a:ext uri="{FF2B5EF4-FFF2-40B4-BE49-F238E27FC236}">
                  <a16:creationId xmlns:a16="http://schemas.microsoft.com/office/drawing/2014/main" id="{8C4C19D2-F913-2E42-96A0-9A00BFCC67B6}"/>
                </a:ext>
              </a:extLst>
            </p:cNvPr>
            <p:cNvCxnSpPr>
              <a:cxnSpLocks noChangeShapeType="1"/>
              <a:stCxn id="11" idx="4"/>
              <a:endCxn id="18" idx="1"/>
            </p:cNvCxnSpPr>
            <p:nvPr/>
          </p:nvCxnSpPr>
          <p:spPr bwMode="auto">
            <a:xfrm>
              <a:off x="5224463" y="3252788"/>
              <a:ext cx="393700" cy="831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" name="AutoShape 24">
              <a:extLst>
                <a:ext uri="{FF2B5EF4-FFF2-40B4-BE49-F238E27FC236}">
                  <a16:creationId xmlns:a16="http://schemas.microsoft.com/office/drawing/2014/main" id="{C47AB634-DF64-E442-A81F-0D54C49D0517}"/>
                </a:ext>
              </a:extLst>
            </p:cNvPr>
            <p:cNvCxnSpPr>
              <a:cxnSpLocks noChangeShapeType="1"/>
              <a:stCxn id="11" idx="5"/>
              <a:endCxn id="16" idx="1"/>
            </p:cNvCxnSpPr>
            <p:nvPr/>
          </p:nvCxnSpPr>
          <p:spPr bwMode="auto">
            <a:xfrm>
              <a:off x="5295900" y="3225800"/>
              <a:ext cx="1084263" cy="8651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" name="AutoShape 25">
              <a:extLst>
                <a:ext uri="{FF2B5EF4-FFF2-40B4-BE49-F238E27FC236}">
                  <a16:creationId xmlns:a16="http://schemas.microsoft.com/office/drawing/2014/main" id="{2673E0D7-A6BA-F749-A272-0A927F92FC58}"/>
                </a:ext>
              </a:extLst>
            </p:cNvPr>
            <p:cNvCxnSpPr>
              <a:cxnSpLocks noChangeShapeType="1"/>
              <a:stCxn id="11" idx="6"/>
              <a:endCxn id="17" idx="2"/>
            </p:cNvCxnSpPr>
            <p:nvPr/>
          </p:nvCxnSpPr>
          <p:spPr bwMode="auto">
            <a:xfrm>
              <a:off x="5326063" y="3159125"/>
              <a:ext cx="1770062" cy="9937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" name="AutoShape 26">
              <a:extLst>
                <a:ext uri="{FF2B5EF4-FFF2-40B4-BE49-F238E27FC236}">
                  <a16:creationId xmlns:a16="http://schemas.microsoft.com/office/drawing/2014/main" id="{E9D04021-1C33-E844-8825-EFBBFF3C2D43}"/>
                </a:ext>
              </a:extLst>
            </p:cNvPr>
            <p:cNvCxnSpPr>
              <a:cxnSpLocks noChangeShapeType="1"/>
              <a:stCxn id="11" idx="6"/>
              <a:endCxn id="19" idx="2"/>
            </p:cNvCxnSpPr>
            <p:nvPr/>
          </p:nvCxnSpPr>
          <p:spPr bwMode="auto">
            <a:xfrm>
              <a:off x="5326063" y="3159125"/>
              <a:ext cx="2636837" cy="9890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1" name="AutoShape 27">
              <a:extLst>
                <a:ext uri="{FF2B5EF4-FFF2-40B4-BE49-F238E27FC236}">
                  <a16:creationId xmlns:a16="http://schemas.microsoft.com/office/drawing/2014/main" id="{11726437-2F62-C449-92E4-7118179DE7EF}"/>
                </a:ext>
              </a:extLst>
            </p:cNvPr>
            <p:cNvCxnSpPr>
              <a:cxnSpLocks noChangeShapeType="1"/>
              <a:stCxn id="14" idx="4"/>
              <a:endCxn id="18" idx="7"/>
            </p:cNvCxnSpPr>
            <p:nvPr/>
          </p:nvCxnSpPr>
          <p:spPr bwMode="auto">
            <a:xfrm flipH="1">
              <a:off x="5761038" y="3251200"/>
              <a:ext cx="233362" cy="833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2" name="AutoShape 28">
              <a:extLst>
                <a:ext uri="{FF2B5EF4-FFF2-40B4-BE49-F238E27FC236}">
                  <a16:creationId xmlns:a16="http://schemas.microsoft.com/office/drawing/2014/main" id="{D4B5BAD9-1AAC-0E4B-9324-81093E0ABA6D}"/>
                </a:ext>
              </a:extLst>
            </p:cNvPr>
            <p:cNvCxnSpPr>
              <a:cxnSpLocks noChangeShapeType="1"/>
              <a:stCxn id="14" idx="3"/>
              <a:endCxn id="15" idx="7"/>
            </p:cNvCxnSpPr>
            <p:nvPr/>
          </p:nvCxnSpPr>
          <p:spPr bwMode="auto">
            <a:xfrm flipH="1">
              <a:off x="4991100" y="3224213"/>
              <a:ext cx="931863" cy="8620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3" name="AutoShape 29">
              <a:extLst>
                <a:ext uri="{FF2B5EF4-FFF2-40B4-BE49-F238E27FC236}">
                  <a16:creationId xmlns:a16="http://schemas.microsoft.com/office/drawing/2014/main" id="{83A19070-E89D-7A44-9C02-86DF60D50989}"/>
                </a:ext>
              </a:extLst>
            </p:cNvPr>
            <p:cNvCxnSpPr>
              <a:cxnSpLocks noChangeShapeType="1"/>
              <a:stCxn id="12" idx="3"/>
              <a:endCxn id="15" idx="7"/>
            </p:cNvCxnSpPr>
            <p:nvPr/>
          </p:nvCxnSpPr>
          <p:spPr bwMode="auto">
            <a:xfrm flipH="1">
              <a:off x="4991100" y="3230563"/>
              <a:ext cx="1693863" cy="8556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4" name="AutoShape 30">
              <a:extLst>
                <a:ext uri="{FF2B5EF4-FFF2-40B4-BE49-F238E27FC236}">
                  <a16:creationId xmlns:a16="http://schemas.microsoft.com/office/drawing/2014/main" id="{3FB4CB26-56E5-2C47-ABFA-D6052790AAD5}"/>
                </a:ext>
              </a:extLst>
            </p:cNvPr>
            <p:cNvCxnSpPr>
              <a:cxnSpLocks noChangeShapeType="1"/>
              <a:stCxn id="13" idx="3"/>
              <a:endCxn id="15" idx="7"/>
            </p:cNvCxnSpPr>
            <p:nvPr/>
          </p:nvCxnSpPr>
          <p:spPr bwMode="auto">
            <a:xfrm flipH="1">
              <a:off x="4991100" y="3224213"/>
              <a:ext cx="2439988" cy="8620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5" name="AutoShape 31">
              <a:extLst>
                <a:ext uri="{FF2B5EF4-FFF2-40B4-BE49-F238E27FC236}">
                  <a16:creationId xmlns:a16="http://schemas.microsoft.com/office/drawing/2014/main" id="{19951F4F-CC04-3A45-98EA-0AD0C135BA48}"/>
                </a:ext>
              </a:extLst>
            </p:cNvPr>
            <p:cNvCxnSpPr>
              <a:cxnSpLocks noChangeShapeType="1"/>
              <a:stCxn id="13" idx="5"/>
              <a:endCxn id="19" idx="0"/>
            </p:cNvCxnSpPr>
            <p:nvPr/>
          </p:nvCxnSpPr>
          <p:spPr bwMode="auto">
            <a:xfrm>
              <a:off x="7573963" y="3224213"/>
              <a:ext cx="490537" cy="8286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6" name="AutoShape 32">
              <a:extLst>
                <a:ext uri="{FF2B5EF4-FFF2-40B4-BE49-F238E27FC236}">
                  <a16:creationId xmlns:a16="http://schemas.microsoft.com/office/drawing/2014/main" id="{5BC0CE79-2253-384B-8D30-FD55A87D5C46}"/>
                </a:ext>
              </a:extLst>
            </p:cNvPr>
            <p:cNvCxnSpPr>
              <a:cxnSpLocks noChangeShapeType="1"/>
              <a:stCxn id="13" idx="4"/>
              <a:endCxn id="17" idx="7"/>
            </p:cNvCxnSpPr>
            <p:nvPr/>
          </p:nvCxnSpPr>
          <p:spPr bwMode="auto">
            <a:xfrm flipH="1">
              <a:off x="7269163" y="3251200"/>
              <a:ext cx="233362" cy="833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7" name="AutoShape 33">
              <a:extLst>
                <a:ext uri="{FF2B5EF4-FFF2-40B4-BE49-F238E27FC236}">
                  <a16:creationId xmlns:a16="http://schemas.microsoft.com/office/drawing/2014/main" id="{88FD6177-7442-1446-A6A7-3375A8EFF44C}"/>
                </a:ext>
              </a:extLst>
            </p:cNvPr>
            <p:cNvCxnSpPr>
              <a:cxnSpLocks noChangeShapeType="1"/>
              <a:stCxn id="13" idx="3"/>
              <a:endCxn id="16" idx="0"/>
            </p:cNvCxnSpPr>
            <p:nvPr/>
          </p:nvCxnSpPr>
          <p:spPr bwMode="auto">
            <a:xfrm flipH="1">
              <a:off x="6451600" y="3224213"/>
              <a:ext cx="979488" cy="8397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8" name="AutoShape 34">
              <a:extLst>
                <a:ext uri="{FF2B5EF4-FFF2-40B4-BE49-F238E27FC236}">
                  <a16:creationId xmlns:a16="http://schemas.microsoft.com/office/drawing/2014/main" id="{E6FDCF5C-46BF-F24C-857F-6FF306621555}"/>
                </a:ext>
              </a:extLst>
            </p:cNvPr>
            <p:cNvCxnSpPr>
              <a:cxnSpLocks noChangeShapeType="1"/>
              <a:stCxn id="12" idx="4"/>
              <a:endCxn id="18" idx="7"/>
            </p:cNvCxnSpPr>
            <p:nvPr/>
          </p:nvCxnSpPr>
          <p:spPr bwMode="auto">
            <a:xfrm flipH="1">
              <a:off x="5761038" y="3257550"/>
              <a:ext cx="995362" cy="8270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9" name="AutoShape 35">
              <a:extLst>
                <a:ext uri="{FF2B5EF4-FFF2-40B4-BE49-F238E27FC236}">
                  <a16:creationId xmlns:a16="http://schemas.microsoft.com/office/drawing/2014/main" id="{61B25736-DDC7-894C-83A2-14526AC249BF}"/>
                </a:ext>
              </a:extLst>
            </p:cNvPr>
            <p:cNvCxnSpPr>
              <a:cxnSpLocks noChangeShapeType="1"/>
              <a:stCxn id="12" idx="4"/>
              <a:endCxn id="16" idx="0"/>
            </p:cNvCxnSpPr>
            <p:nvPr/>
          </p:nvCxnSpPr>
          <p:spPr bwMode="auto">
            <a:xfrm flipH="1">
              <a:off x="6451600" y="3257550"/>
              <a:ext cx="304800" cy="8064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0" name="AutoShape 36">
              <a:extLst>
                <a:ext uri="{FF2B5EF4-FFF2-40B4-BE49-F238E27FC236}">
                  <a16:creationId xmlns:a16="http://schemas.microsoft.com/office/drawing/2014/main" id="{06BB0653-2DEA-E541-BFEE-4ADB44C5773C}"/>
                </a:ext>
              </a:extLst>
            </p:cNvPr>
            <p:cNvCxnSpPr>
              <a:cxnSpLocks noChangeShapeType="1"/>
              <a:stCxn id="12" idx="4"/>
              <a:endCxn id="17" idx="0"/>
            </p:cNvCxnSpPr>
            <p:nvPr/>
          </p:nvCxnSpPr>
          <p:spPr bwMode="auto">
            <a:xfrm>
              <a:off x="6756400" y="3257550"/>
              <a:ext cx="441325" cy="800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" name="AutoShape 37">
              <a:extLst>
                <a:ext uri="{FF2B5EF4-FFF2-40B4-BE49-F238E27FC236}">
                  <a16:creationId xmlns:a16="http://schemas.microsoft.com/office/drawing/2014/main" id="{1CEA13A5-F156-6447-8D6E-6773E81220F9}"/>
                </a:ext>
              </a:extLst>
            </p:cNvPr>
            <p:cNvCxnSpPr>
              <a:cxnSpLocks noChangeShapeType="1"/>
              <a:stCxn id="12" idx="5"/>
              <a:endCxn id="19" idx="1"/>
            </p:cNvCxnSpPr>
            <p:nvPr/>
          </p:nvCxnSpPr>
          <p:spPr bwMode="auto">
            <a:xfrm>
              <a:off x="6827838" y="3230563"/>
              <a:ext cx="1165225" cy="8493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" name="AutoShape 38">
              <a:extLst>
                <a:ext uri="{FF2B5EF4-FFF2-40B4-BE49-F238E27FC236}">
                  <a16:creationId xmlns:a16="http://schemas.microsoft.com/office/drawing/2014/main" id="{41FF1B6B-9C97-5647-B10B-4B4E92F65F8B}"/>
                </a:ext>
              </a:extLst>
            </p:cNvPr>
            <p:cNvCxnSpPr>
              <a:cxnSpLocks noChangeShapeType="1"/>
              <a:stCxn id="14" idx="5"/>
              <a:endCxn id="16" idx="0"/>
            </p:cNvCxnSpPr>
            <p:nvPr/>
          </p:nvCxnSpPr>
          <p:spPr bwMode="auto">
            <a:xfrm>
              <a:off x="6065838" y="3224213"/>
              <a:ext cx="385762" cy="8397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3" name="AutoShape 39">
              <a:extLst>
                <a:ext uri="{FF2B5EF4-FFF2-40B4-BE49-F238E27FC236}">
                  <a16:creationId xmlns:a16="http://schemas.microsoft.com/office/drawing/2014/main" id="{62CBE545-43BF-E641-8F43-32675F2ECEAF}"/>
                </a:ext>
              </a:extLst>
            </p:cNvPr>
            <p:cNvCxnSpPr>
              <a:cxnSpLocks noChangeShapeType="1"/>
              <a:stCxn id="14" idx="6"/>
              <a:endCxn id="17" idx="1"/>
            </p:cNvCxnSpPr>
            <p:nvPr/>
          </p:nvCxnSpPr>
          <p:spPr bwMode="auto">
            <a:xfrm>
              <a:off x="6096000" y="3157538"/>
              <a:ext cx="1030288" cy="927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4" name="AutoShape 40">
              <a:extLst>
                <a:ext uri="{FF2B5EF4-FFF2-40B4-BE49-F238E27FC236}">
                  <a16:creationId xmlns:a16="http://schemas.microsoft.com/office/drawing/2014/main" id="{5CB15CAD-D557-1F42-BDA2-DD6BE0FD6A74}"/>
                </a:ext>
              </a:extLst>
            </p:cNvPr>
            <p:cNvCxnSpPr>
              <a:cxnSpLocks noChangeShapeType="1"/>
              <a:stCxn id="14" idx="6"/>
              <a:endCxn id="19" idx="1"/>
            </p:cNvCxnSpPr>
            <p:nvPr/>
          </p:nvCxnSpPr>
          <p:spPr bwMode="auto">
            <a:xfrm>
              <a:off x="6096000" y="3157538"/>
              <a:ext cx="1897063" cy="9223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" name="AutoShape 41">
              <a:extLst>
                <a:ext uri="{FF2B5EF4-FFF2-40B4-BE49-F238E27FC236}">
                  <a16:creationId xmlns:a16="http://schemas.microsoft.com/office/drawing/2014/main" id="{C592F599-F6F9-9041-8646-3A14BDD0A52E}"/>
                </a:ext>
              </a:extLst>
            </p:cNvPr>
            <p:cNvCxnSpPr>
              <a:cxnSpLocks noChangeShapeType="1"/>
              <a:stCxn id="15" idx="4"/>
              <a:endCxn id="20" idx="0"/>
            </p:cNvCxnSpPr>
            <p:nvPr/>
          </p:nvCxnSpPr>
          <p:spPr bwMode="auto">
            <a:xfrm flipH="1">
              <a:off x="4657725" y="4248150"/>
              <a:ext cx="261938" cy="8064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6" name="AutoShape 42">
              <a:extLst>
                <a:ext uri="{FF2B5EF4-FFF2-40B4-BE49-F238E27FC236}">
                  <a16:creationId xmlns:a16="http://schemas.microsoft.com/office/drawing/2014/main" id="{4DBFC8CA-9788-8548-97F8-EBB87EF59B0F}"/>
                </a:ext>
              </a:extLst>
            </p:cNvPr>
            <p:cNvCxnSpPr>
              <a:cxnSpLocks noChangeShapeType="1"/>
              <a:stCxn id="18" idx="4"/>
              <a:endCxn id="21" idx="0"/>
            </p:cNvCxnSpPr>
            <p:nvPr/>
          </p:nvCxnSpPr>
          <p:spPr bwMode="auto">
            <a:xfrm>
              <a:off x="5689600" y="4246563"/>
              <a:ext cx="500063" cy="812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" name="AutoShape 43">
              <a:extLst>
                <a:ext uri="{FF2B5EF4-FFF2-40B4-BE49-F238E27FC236}">
                  <a16:creationId xmlns:a16="http://schemas.microsoft.com/office/drawing/2014/main" id="{337D689D-CAD9-6E44-85A9-3A7DA6A0D12C}"/>
                </a:ext>
              </a:extLst>
            </p:cNvPr>
            <p:cNvCxnSpPr>
              <a:cxnSpLocks noChangeShapeType="1"/>
              <a:stCxn id="17" idx="4"/>
              <a:endCxn id="22" idx="0"/>
            </p:cNvCxnSpPr>
            <p:nvPr/>
          </p:nvCxnSpPr>
          <p:spPr bwMode="auto">
            <a:xfrm flipH="1">
              <a:off x="6935788" y="4246563"/>
              <a:ext cx="261937" cy="8064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" name="AutoShape 44">
              <a:extLst>
                <a:ext uri="{FF2B5EF4-FFF2-40B4-BE49-F238E27FC236}">
                  <a16:creationId xmlns:a16="http://schemas.microsoft.com/office/drawing/2014/main" id="{B33B7A52-9A41-EC4C-AE9B-CFFE3D4700ED}"/>
                </a:ext>
              </a:extLst>
            </p:cNvPr>
            <p:cNvCxnSpPr>
              <a:cxnSpLocks noChangeShapeType="1"/>
              <a:stCxn id="16" idx="4"/>
              <a:endCxn id="24" idx="2"/>
            </p:cNvCxnSpPr>
            <p:nvPr/>
          </p:nvCxnSpPr>
          <p:spPr bwMode="auto">
            <a:xfrm>
              <a:off x="6451600" y="4252913"/>
              <a:ext cx="1249363" cy="8905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" name="AutoShape 46">
              <a:extLst>
                <a:ext uri="{FF2B5EF4-FFF2-40B4-BE49-F238E27FC236}">
                  <a16:creationId xmlns:a16="http://schemas.microsoft.com/office/drawing/2014/main" id="{2B3F53ED-949B-8044-9FF0-4BAEFB549D26}"/>
                </a:ext>
              </a:extLst>
            </p:cNvPr>
            <p:cNvCxnSpPr>
              <a:cxnSpLocks noChangeShapeType="1"/>
              <a:stCxn id="19" idx="4"/>
              <a:endCxn id="24" idx="7"/>
            </p:cNvCxnSpPr>
            <p:nvPr/>
          </p:nvCxnSpPr>
          <p:spPr bwMode="auto">
            <a:xfrm flipH="1">
              <a:off x="7874000" y="4241800"/>
              <a:ext cx="190500" cy="833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" name="AutoShape 47">
              <a:extLst>
                <a:ext uri="{FF2B5EF4-FFF2-40B4-BE49-F238E27FC236}">
                  <a16:creationId xmlns:a16="http://schemas.microsoft.com/office/drawing/2014/main" id="{45B1D96C-5655-4F4B-BC6E-1D4D3AF1D619}"/>
                </a:ext>
              </a:extLst>
            </p:cNvPr>
            <p:cNvCxnSpPr>
              <a:cxnSpLocks noChangeShapeType="1"/>
              <a:stCxn id="20" idx="4"/>
              <a:endCxn id="23" idx="4"/>
            </p:cNvCxnSpPr>
            <p:nvPr/>
          </p:nvCxnSpPr>
          <p:spPr bwMode="auto">
            <a:xfrm rot="5400000" flipH="1" flipV="1">
              <a:off x="5041900" y="4857750"/>
              <a:ext cx="1588" cy="769938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" name="AutoShape 48">
              <a:extLst>
                <a:ext uri="{FF2B5EF4-FFF2-40B4-BE49-F238E27FC236}">
                  <a16:creationId xmlns:a16="http://schemas.microsoft.com/office/drawing/2014/main" id="{CDFBB6F8-C9A7-3A40-ABC4-90CF6965819A}"/>
                </a:ext>
              </a:extLst>
            </p:cNvPr>
            <p:cNvCxnSpPr>
              <a:cxnSpLocks noChangeShapeType="1"/>
              <a:stCxn id="21" idx="5"/>
              <a:endCxn id="25" idx="4"/>
            </p:cNvCxnSpPr>
            <p:nvPr/>
          </p:nvCxnSpPr>
          <p:spPr bwMode="auto">
            <a:xfrm rot="16200000" flipH="1">
              <a:off x="7445376" y="4037012"/>
              <a:ext cx="11112" cy="2379663"/>
            </a:xfrm>
            <a:prstGeom prst="curvedConnector3">
              <a:avLst>
                <a:gd name="adj1" fmla="val 23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</p:spTree>
    <p:extLst>
      <p:ext uri="{BB962C8B-B14F-4D97-AF65-F5344CB8AC3E}">
        <p14:creationId xmlns:p14="http://schemas.microsoft.com/office/powerpoint/2010/main" val="1704986707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925" y="609600"/>
            <a:ext cx="8203675" cy="685800"/>
          </a:xfrm>
        </p:spPr>
        <p:txBody>
          <a:bodyPr/>
          <a:lstStyle/>
          <a:p>
            <a:r>
              <a:rPr lang="en-US" dirty="0"/>
              <a:t>Problem</a:t>
            </a:r>
            <a:r>
              <a:rPr lang="en-US"/>
              <a:t>: e-commerce ratings fraud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116" y="1329948"/>
            <a:ext cx="4584700" cy="4365942"/>
          </a:xfrm>
        </p:spPr>
        <p:txBody>
          <a:bodyPr/>
          <a:lstStyle/>
          <a:p>
            <a:r>
              <a:rPr lang="en-US" b="1" dirty="0"/>
              <a:t>Given</a:t>
            </a:r>
            <a:r>
              <a:rPr lang="en-US" dirty="0"/>
              <a:t> a </a:t>
            </a:r>
            <a:r>
              <a:rPr lang="en-US" b="1" dirty="0"/>
              <a:t>heterogeneous </a:t>
            </a:r>
            <a:r>
              <a:rPr lang="en-US" dirty="0"/>
              <a:t>graph on users, products, sellers and positive/negative ratings with “seed labels”</a:t>
            </a:r>
          </a:p>
          <a:p>
            <a:r>
              <a:rPr lang="en-US" b="1" dirty="0"/>
              <a:t>Find</a:t>
            </a:r>
            <a:r>
              <a:rPr lang="en-US" dirty="0"/>
              <a:t> the top </a:t>
            </a:r>
            <a:r>
              <a:rPr lang="en-US" i="1" dirty="0"/>
              <a:t>k</a:t>
            </a:r>
            <a:r>
              <a:rPr lang="en-US" dirty="0"/>
              <a:t> most fraudulent users, products and sellers</a:t>
            </a:r>
          </a:p>
        </p:txBody>
      </p:sp>
      <p:pic>
        <p:nvPicPr>
          <p:cNvPr id="10" name="Picture 9" descr="schematic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25" y="1302319"/>
            <a:ext cx="4161191" cy="3120893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860424" y="4787900"/>
            <a:ext cx="1594239" cy="832485"/>
            <a:chOff x="4556125" y="3062288"/>
            <a:chExt cx="4186238" cy="2185987"/>
          </a:xfrm>
        </p:grpSpPr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5122863" y="3063875"/>
              <a:ext cx="203200" cy="188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6654800" y="3068638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auto">
            <a:xfrm>
              <a:off x="7400925" y="3062288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5892800" y="3062288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4818063" y="4059238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6350000" y="4064000"/>
              <a:ext cx="203200" cy="188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7096125" y="4057650"/>
              <a:ext cx="203200" cy="188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5588000" y="4057650"/>
              <a:ext cx="203200" cy="188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7962900" y="4052888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4556125" y="5054600"/>
              <a:ext cx="203200" cy="188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auto">
            <a:xfrm>
              <a:off x="6088063" y="5059363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auto">
            <a:xfrm>
              <a:off x="6834188" y="5053013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19"/>
            <p:cNvSpPr>
              <a:spLocks noChangeArrowheads="1"/>
            </p:cNvSpPr>
            <p:nvPr/>
          </p:nvSpPr>
          <p:spPr bwMode="auto">
            <a:xfrm>
              <a:off x="5326063" y="5053013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20"/>
            <p:cNvSpPr>
              <a:spLocks noChangeArrowheads="1"/>
            </p:cNvSpPr>
            <p:nvPr/>
          </p:nvSpPr>
          <p:spPr bwMode="auto">
            <a:xfrm>
              <a:off x="7700963" y="5048250"/>
              <a:ext cx="203200" cy="188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21"/>
            <p:cNvSpPr>
              <a:spLocks noChangeArrowheads="1"/>
            </p:cNvSpPr>
            <p:nvPr/>
          </p:nvSpPr>
          <p:spPr bwMode="auto">
            <a:xfrm>
              <a:off x="8539163" y="5043488"/>
              <a:ext cx="203200" cy="1889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25" name="AutoShape 22"/>
            <p:cNvCxnSpPr>
              <a:cxnSpLocks noChangeShapeType="1"/>
              <a:stCxn id="9" idx="4"/>
              <a:endCxn id="14" idx="0"/>
            </p:cNvCxnSpPr>
            <p:nvPr/>
          </p:nvCxnSpPr>
          <p:spPr bwMode="auto">
            <a:xfrm flipH="1">
              <a:off x="4919663" y="3252788"/>
              <a:ext cx="304800" cy="8064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" name="AutoShape 23"/>
            <p:cNvCxnSpPr>
              <a:cxnSpLocks noChangeShapeType="1"/>
              <a:stCxn id="9" idx="4"/>
              <a:endCxn id="17" idx="1"/>
            </p:cNvCxnSpPr>
            <p:nvPr/>
          </p:nvCxnSpPr>
          <p:spPr bwMode="auto">
            <a:xfrm>
              <a:off x="5224463" y="3252788"/>
              <a:ext cx="393700" cy="831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7" name="AutoShape 24"/>
            <p:cNvCxnSpPr>
              <a:cxnSpLocks noChangeShapeType="1"/>
              <a:stCxn id="9" idx="5"/>
              <a:endCxn id="15" idx="1"/>
            </p:cNvCxnSpPr>
            <p:nvPr/>
          </p:nvCxnSpPr>
          <p:spPr bwMode="auto">
            <a:xfrm>
              <a:off x="5295900" y="3225800"/>
              <a:ext cx="1084263" cy="8651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" name="AutoShape 25"/>
            <p:cNvCxnSpPr>
              <a:cxnSpLocks noChangeShapeType="1"/>
              <a:stCxn id="9" idx="6"/>
              <a:endCxn id="16" idx="2"/>
            </p:cNvCxnSpPr>
            <p:nvPr/>
          </p:nvCxnSpPr>
          <p:spPr bwMode="auto">
            <a:xfrm>
              <a:off x="5326063" y="3159125"/>
              <a:ext cx="1770062" cy="9937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" name="AutoShape 26"/>
            <p:cNvCxnSpPr>
              <a:cxnSpLocks noChangeShapeType="1"/>
              <a:stCxn id="9" idx="6"/>
              <a:endCxn id="18" idx="2"/>
            </p:cNvCxnSpPr>
            <p:nvPr/>
          </p:nvCxnSpPr>
          <p:spPr bwMode="auto">
            <a:xfrm>
              <a:off x="5326063" y="3159125"/>
              <a:ext cx="2636837" cy="9890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" name="AutoShape 27"/>
            <p:cNvCxnSpPr>
              <a:cxnSpLocks noChangeShapeType="1"/>
              <a:stCxn id="13" idx="4"/>
              <a:endCxn id="17" idx="7"/>
            </p:cNvCxnSpPr>
            <p:nvPr/>
          </p:nvCxnSpPr>
          <p:spPr bwMode="auto">
            <a:xfrm flipH="1">
              <a:off x="5761038" y="3251200"/>
              <a:ext cx="233362" cy="833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1" name="AutoShape 28"/>
            <p:cNvCxnSpPr>
              <a:cxnSpLocks noChangeShapeType="1"/>
              <a:stCxn id="13" idx="3"/>
              <a:endCxn id="14" idx="7"/>
            </p:cNvCxnSpPr>
            <p:nvPr/>
          </p:nvCxnSpPr>
          <p:spPr bwMode="auto">
            <a:xfrm flipH="1">
              <a:off x="4991100" y="3224213"/>
              <a:ext cx="931863" cy="8620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2" name="AutoShape 29"/>
            <p:cNvCxnSpPr>
              <a:cxnSpLocks noChangeShapeType="1"/>
              <a:stCxn id="11" idx="3"/>
              <a:endCxn id="14" idx="7"/>
            </p:cNvCxnSpPr>
            <p:nvPr/>
          </p:nvCxnSpPr>
          <p:spPr bwMode="auto">
            <a:xfrm flipH="1">
              <a:off x="4991100" y="3230563"/>
              <a:ext cx="1693863" cy="8556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3" name="AutoShape 30"/>
            <p:cNvCxnSpPr>
              <a:cxnSpLocks noChangeShapeType="1"/>
              <a:stCxn id="12" idx="3"/>
              <a:endCxn id="14" idx="7"/>
            </p:cNvCxnSpPr>
            <p:nvPr/>
          </p:nvCxnSpPr>
          <p:spPr bwMode="auto">
            <a:xfrm flipH="1">
              <a:off x="4991100" y="3224213"/>
              <a:ext cx="2439988" cy="8620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4" name="AutoShape 31"/>
            <p:cNvCxnSpPr>
              <a:cxnSpLocks noChangeShapeType="1"/>
              <a:stCxn id="12" idx="5"/>
              <a:endCxn id="18" idx="0"/>
            </p:cNvCxnSpPr>
            <p:nvPr/>
          </p:nvCxnSpPr>
          <p:spPr bwMode="auto">
            <a:xfrm>
              <a:off x="7573963" y="3224213"/>
              <a:ext cx="490537" cy="8286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5" name="AutoShape 32"/>
            <p:cNvCxnSpPr>
              <a:cxnSpLocks noChangeShapeType="1"/>
              <a:stCxn id="12" idx="4"/>
              <a:endCxn id="16" idx="7"/>
            </p:cNvCxnSpPr>
            <p:nvPr/>
          </p:nvCxnSpPr>
          <p:spPr bwMode="auto">
            <a:xfrm flipH="1">
              <a:off x="7269163" y="3251200"/>
              <a:ext cx="233362" cy="833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6" name="AutoShape 33"/>
            <p:cNvCxnSpPr>
              <a:cxnSpLocks noChangeShapeType="1"/>
              <a:stCxn id="12" idx="3"/>
              <a:endCxn id="15" idx="0"/>
            </p:cNvCxnSpPr>
            <p:nvPr/>
          </p:nvCxnSpPr>
          <p:spPr bwMode="auto">
            <a:xfrm flipH="1">
              <a:off x="6451600" y="3224213"/>
              <a:ext cx="979488" cy="8397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7" name="AutoShape 34"/>
            <p:cNvCxnSpPr>
              <a:cxnSpLocks noChangeShapeType="1"/>
              <a:stCxn id="11" idx="4"/>
              <a:endCxn id="17" idx="7"/>
            </p:cNvCxnSpPr>
            <p:nvPr/>
          </p:nvCxnSpPr>
          <p:spPr bwMode="auto">
            <a:xfrm flipH="1">
              <a:off x="5761038" y="3257550"/>
              <a:ext cx="995362" cy="8270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8" name="AutoShape 35"/>
            <p:cNvCxnSpPr>
              <a:cxnSpLocks noChangeShapeType="1"/>
              <a:stCxn id="11" idx="4"/>
              <a:endCxn id="15" idx="0"/>
            </p:cNvCxnSpPr>
            <p:nvPr/>
          </p:nvCxnSpPr>
          <p:spPr bwMode="auto">
            <a:xfrm flipH="1">
              <a:off x="6451600" y="3257550"/>
              <a:ext cx="304800" cy="8064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9" name="AutoShape 36"/>
            <p:cNvCxnSpPr>
              <a:cxnSpLocks noChangeShapeType="1"/>
              <a:stCxn id="11" idx="4"/>
              <a:endCxn id="16" idx="0"/>
            </p:cNvCxnSpPr>
            <p:nvPr/>
          </p:nvCxnSpPr>
          <p:spPr bwMode="auto">
            <a:xfrm>
              <a:off x="6756400" y="3257550"/>
              <a:ext cx="441325" cy="800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0" name="AutoShape 37"/>
            <p:cNvCxnSpPr>
              <a:cxnSpLocks noChangeShapeType="1"/>
              <a:stCxn id="11" idx="5"/>
              <a:endCxn id="18" idx="1"/>
            </p:cNvCxnSpPr>
            <p:nvPr/>
          </p:nvCxnSpPr>
          <p:spPr bwMode="auto">
            <a:xfrm>
              <a:off x="6827838" y="3230563"/>
              <a:ext cx="1165225" cy="8493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" name="AutoShape 38"/>
            <p:cNvCxnSpPr>
              <a:cxnSpLocks noChangeShapeType="1"/>
              <a:stCxn id="13" idx="5"/>
              <a:endCxn id="15" idx="0"/>
            </p:cNvCxnSpPr>
            <p:nvPr/>
          </p:nvCxnSpPr>
          <p:spPr bwMode="auto">
            <a:xfrm>
              <a:off x="6065838" y="3224213"/>
              <a:ext cx="385762" cy="8397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" name="AutoShape 39"/>
            <p:cNvCxnSpPr>
              <a:cxnSpLocks noChangeShapeType="1"/>
              <a:stCxn id="13" idx="6"/>
              <a:endCxn id="16" idx="1"/>
            </p:cNvCxnSpPr>
            <p:nvPr/>
          </p:nvCxnSpPr>
          <p:spPr bwMode="auto">
            <a:xfrm>
              <a:off x="6096000" y="3157538"/>
              <a:ext cx="1030288" cy="9271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3" name="AutoShape 40"/>
            <p:cNvCxnSpPr>
              <a:cxnSpLocks noChangeShapeType="1"/>
              <a:stCxn id="13" idx="6"/>
              <a:endCxn id="18" idx="1"/>
            </p:cNvCxnSpPr>
            <p:nvPr/>
          </p:nvCxnSpPr>
          <p:spPr bwMode="auto">
            <a:xfrm>
              <a:off x="6096000" y="3157538"/>
              <a:ext cx="1897063" cy="9223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4" name="AutoShape 41"/>
            <p:cNvCxnSpPr>
              <a:cxnSpLocks noChangeShapeType="1"/>
              <a:stCxn id="14" idx="4"/>
              <a:endCxn id="19" idx="0"/>
            </p:cNvCxnSpPr>
            <p:nvPr/>
          </p:nvCxnSpPr>
          <p:spPr bwMode="auto">
            <a:xfrm flipH="1">
              <a:off x="4657725" y="4248150"/>
              <a:ext cx="261938" cy="8064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" name="AutoShape 42"/>
            <p:cNvCxnSpPr>
              <a:cxnSpLocks noChangeShapeType="1"/>
              <a:stCxn id="17" idx="4"/>
              <a:endCxn id="20" idx="0"/>
            </p:cNvCxnSpPr>
            <p:nvPr/>
          </p:nvCxnSpPr>
          <p:spPr bwMode="auto">
            <a:xfrm>
              <a:off x="5689600" y="4246563"/>
              <a:ext cx="500063" cy="812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6" name="AutoShape 43"/>
            <p:cNvCxnSpPr>
              <a:cxnSpLocks noChangeShapeType="1"/>
              <a:stCxn id="16" idx="4"/>
              <a:endCxn id="21" idx="0"/>
            </p:cNvCxnSpPr>
            <p:nvPr/>
          </p:nvCxnSpPr>
          <p:spPr bwMode="auto">
            <a:xfrm flipH="1">
              <a:off x="6935788" y="4246563"/>
              <a:ext cx="261937" cy="8064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" name="AutoShape 44"/>
            <p:cNvCxnSpPr>
              <a:cxnSpLocks noChangeShapeType="1"/>
              <a:stCxn id="15" idx="4"/>
              <a:endCxn id="23" idx="2"/>
            </p:cNvCxnSpPr>
            <p:nvPr/>
          </p:nvCxnSpPr>
          <p:spPr bwMode="auto">
            <a:xfrm>
              <a:off x="6451600" y="4252913"/>
              <a:ext cx="1249363" cy="8905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" name="AutoShape 46"/>
            <p:cNvCxnSpPr>
              <a:cxnSpLocks noChangeShapeType="1"/>
              <a:stCxn id="18" idx="4"/>
              <a:endCxn id="23" idx="7"/>
            </p:cNvCxnSpPr>
            <p:nvPr/>
          </p:nvCxnSpPr>
          <p:spPr bwMode="auto">
            <a:xfrm flipH="1">
              <a:off x="7874000" y="4241800"/>
              <a:ext cx="190500" cy="833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" name="AutoShape 47"/>
            <p:cNvCxnSpPr>
              <a:cxnSpLocks noChangeShapeType="1"/>
              <a:stCxn id="19" idx="4"/>
              <a:endCxn id="22" idx="4"/>
            </p:cNvCxnSpPr>
            <p:nvPr/>
          </p:nvCxnSpPr>
          <p:spPr bwMode="auto">
            <a:xfrm rot="5400000" flipH="1" flipV="1">
              <a:off x="5041900" y="4857750"/>
              <a:ext cx="1588" cy="769938"/>
            </a:xfrm>
            <a:prstGeom prst="curvedConnector3">
              <a:avLst>
                <a:gd name="adj1" fmla="val -144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" name="AutoShape 48"/>
            <p:cNvCxnSpPr>
              <a:cxnSpLocks noChangeShapeType="1"/>
              <a:stCxn id="20" idx="5"/>
              <a:endCxn id="24" idx="4"/>
            </p:cNvCxnSpPr>
            <p:nvPr/>
          </p:nvCxnSpPr>
          <p:spPr bwMode="auto">
            <a:xfrm rot="16200000" flipH="1">
              <a:off x="7445376" y="4037012"/>
              <a:ext cx="11112" cy="2379663"/>
            </a:xfrm>
            <a:prstGeom prst="curvedConnector3">
              <a:avLst>
                <a:gd name="adj1" fmla="val 23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D3D6A7A-5194-AE4C-9033-C32173593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8B831E31-EF74-0D48-8DC7-7E1F5BF3A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4355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925" y="609600"/>
            <a:ext cx="8203675" cy="685800"/>
          </a:xfrm>
        </p:spPr>
        <p:txBody>
          <a:bodyPr/>
          <a:lstStyle/>
          <a:p>
            <a:r>
              <a:rPr lang="en-US" dirty="0"/>
              <a:t>Problem</a:t>
            </a:r>
            <a:r>
              <a:rPr lang="en-US"/>
              <a:t>: e-commerce ratings fraud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116" y="1329948"/>
            <a:ext cx="4584700" cy="4365942"/>
          </a:xfrm>
        </p:spPr>
        <p:txBody>
          <a:bodyPr/>
          <a:lstStyle/>
          <a:p>
            <a:r>
              <a:rPr lang="en-US" b="1" dirty="0"/>
              <a:t>Given</a:t>
            </a:r>
            <a:r>
              <a:rPr lang="en-US" dirty="0"/>
              <a:t> a </a:t>
            </a:r>
            <a:r>
              <a:rPr lang="en-US" b="1" dirty="0"/>
              <a:t>heterogeneous </a:t>
            </a:r>
            <a:r>
              <a:rPr lang="en-US" dirty="0"/>
              <a:t>graph on users, products, sellers and positive/negative ratings with “seed labels”</a:t>
            </a:r>
          </a:p>
          <a:p>
            <a:r>
              <a:rPr lang="en-US" b="1" dirty="0"/>
              <a:t>Find</a:t>
            </a:r>
            <a:r>
              <a:rPr lang="en-US" dirty="0"/>
              <a:t> the top </a:t>
            </a:r>
            <a:r>
              <a:rPr lang="en-US" i="1" dirty="0"/>
              <a:t>k</a:t>
            </a:r>
            <a:r>
              <a:rPr lang="en-US" dirty="0"/>
              <a:t> most fraudulent users, products and sellers</a:t>
            </a:r>
          </a:p>
        </p:txBody>
      </p:sp>
      <p:pic>
        <p:nvPicPr>
          <p:cNvPr id="7" name="Picture 6" descr="cf2014-t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0" y="4485329"/>
            <a:ext cx="901962" cy="1091374"/>
          </a:xfrm>
          <a:prstGeom prst="rect">
            <a:avLst/>
          </a:prstGeom>
        </p:spPr>
      </p:pic>
      <p:pic>
        <p:nvPicPr>
          <p:cNvPr id="10" name="Picture 9" descr="schematic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25" y="1302319"/>
            <a:ext cx="4161191" cy="3120893"/>
          </a:xfrm>
          <a:prstGeom prst="rect">
            <a:avLst/>
          </a:prstGeom>
        </p:spPr>
      </p:pic>
      <p:pic>
        <p:nvPicPr>
          <p:cNvPr id="11" name="Picture 10" descr="guenneman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642" y="4438141"/>
            <a:ext cx="937135" cy="1149859"/>
          </a:xfrm>
          <a:prstGeom prst="rect">
            <a:avLst/>
          </a:prstGeom>
        </p:spPr>
      </p:pic>
      <p:pic>
        <p:nvPicPr>
          <p:cNvPr id="12" name="Picture 11" descr="dhivya-eswaran-231x23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82" y="4441213"/>
            <a:ext cx="1086517" cy="111292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4A4986-C074-CD43-9CB1-EE92BB1C4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31AD276-BDF0-1148-A25E-88F37625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559056"/>
            <a:ext cx="9144000" cy="129266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u="sng" dirty="0">
                <a:solidFill>
                  <a:schemeClr val="bg1"/>
                </a:solidFill>
              </a:rPr>
              <a:t>Dhivya Eswaran</a:t>
            </a:r>
            <a:r>
              <a:rPr lang="en-US" dirty="0">
                <a:solidFill>
                  <a:schemeClr val="bg1"/>
                </a:solidFill>
              </a:rPr>
              <a:t>, Stephan </a:t>
            </a:r>
            <a:r>
              <a:rPr lang="en-US" dirty="0" err="1">
                <a:solidFill>
                  <a:schemeClr val="bg1"/>
                </a:solidFill>
              </a:rPr>
              <a:t>Günnemann</a:t>
            </a:r>
            <a:r>
              <a:rPr lang="en-US" dirty="0">
                <a:solidFill>
                  <a:schemeClr val="bg1"/>
                </a:solidFill>
              </a:rPr>
              <a:t>, Christos Faloutsos, “</a:t>
            </a:r>
            <a:r>
              <a:rPr lang="en-US" i="1" dirty="0" err="1">
                <a:solidFill>
                  <a:schemeClr val="bg1"/>
                </a:solidFill>
              </a:rPr>
              <a:t>ZooBP</a:t>
            </a:r>
            <a:r>
              <a:rPr lang="en-US" i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Belief Propagation for Heterogeneous Networks”, VLDB 2017</a:t>
            </a:r>
          </a:p>
        </p:txBody>
      </p:sp>
    </p:spTree>
    <p:extLst>
      <p:ext uri="{BB962C8B-B14F-4D97-AF65-F5344CB8AC3E}">
        <p14:creationId xmlns:p14="http://schemas.microsoft.com/office/powerpoint/2010/main" val="2640928477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ZooBP</a:t>
            </a:r>
            <a:r>
              <a:rPr lang="en-US" dirty="0"/>
              <a:t> in the real world</a:t>
            </a:r>
          </a:p>
        </p:txBody>
      </p:sp>
      <p:pic>
        <p:nvPicPr>
          <p:cNvPr id="3" name="Picture 2" descr="effectiveness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93" y="1993900"/>
            <a:ext cx="3646608" cy="33904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7200" y="1917700"/>
            <a:ext cx="464347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2800" dirty="0"/>
              <a:t>Near 100% precision on top 300 users (</a:t>
            </a:r>
            <a:r>
              <a:rPr lang="en-US" sz="2800" dirty="0" err="1"/>
              <a:t>Flipkart</a:t>
            </a:r>
            <a:r>
              <a:rPr lang="en-US" sz="2800" dirty="0"/>
              <a:t>)</a:t>
            </a:r>
          </a:p>
          <a:p>
            <a:pPr marL="457200" indent="-457200" algn="l">
              <a:buFont typeface="Arial"/>
              <a:buChar char="•"/>
            </a:pPr>
            <a:r>
              <a:rPr lang="en-US" sz="2800" dirty="0"/>
              <a:t>Flagged users: suspicious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sz="2400" dirty="0"/>
              <a:t>400 ratings in 1 sec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sz="2400" dirty="0"/>
              <a:t>5000 good ratings and no bad ratings</a:t>
            </a:r>
          </a:p>
        </p:txBody>
      </p:sp>
      <p:pic>
        <p:nvPicPr>
          <p:cNvPr id="12" name="Picture 11" descr="fk-logo_9fddf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00" y="1246560"/>
            <a:ext cx="2332788" cy="594939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9B647-F853-C644-86A1-019E60633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EE245-13D5-F544-899B-F7113A67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571748"/>
            <a:ext cx="9144000" cy="129266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u="sng" dirty="0">
                <a:solidFill>
                  <a:schemeClr val="bg1"/>
                </a:solidFill>
              </a:rPr>
              <a:t>Dhivya Eswaran</a:t>
            </a:r>
            <a:r>
              <a:rPr lang="en-US" dirty="0">
                <a:solidFill>
                  <a:schemeClr val="bg1"/>
                </a:solidFill>
              </a:rPr>
              <a:t>, Stephan </a:t>
            </a:r>
            <a:r>
              <a:rPr lang="en-US" dirty="0" err="1">
                <a:solidFill>
                  <a:schemeClr val="bg1"/>
                </a:solidFill>
              </a:rPr>
              <a:t>Günnemann</a:t>
            </a:r>
            <a:r>
              <a:rPr lang="en-US" dirty="0">
                <a:solidFill>
                  <a:schemeClr val="bg1"/>
                </a:solidFill>
              </a:rPr>
              <a:t>, Christos Faloutsos, “</a:t>
            </a:r>
            <a:r>
              <a:rPr lang="en-US" i="1" dirty="0" err="1">
                <a:solidFill>
                  <a:schemeClr val="bg1"/>
                </a:solidFill>
              </a:rPr>
              <a:t>ZooBP</a:t>
            </a:r>
            <a:r>
              <a:rPr lang="en-US" i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Belief Propagation for Heterogeneous Networks”, VLDB 2017</a:t>
            </a:r>
          </a:p>
        </p:txBody>
      </p:sp>
    </p:spTree>
    <p:extLst>
      <p:ext uri="{BB962C8B-B14F-4D97-AF65-F5344CB8AC3E}">
        <p14:creationId xmlns:p14="http://schemas.microsoft.com/office/powerpoint/2010/main" val="190253564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42598" y="2151727"/>
            <a:ext cx="6458819" cy="2554545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Part 1:</a:t>
            </a:r>
          </a:p>
          <a:p>
            <a:r>
              <a:rPr lang="en-US" sz="8000" dirty="0">
                <a:solidFill>
                  <a:schemeClr val="bg1"/>
                </a:solidFill>
              </a:rPr>
              <a:t>Static, un-sup</a:t>
            </a:r>
          </a:p>
        </p:txBody>
      </p:sp>
      <p:pic>
        <p:nvPicPr>
          <p:cNvPr id="8" name="Picture 4" descr="0iterati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6800" y="498456"/>
            <a:ext cx="1104900" cy="1216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AAD185-380B-F64F-A411-B6A63799E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92B03B3-FF71-AA43-BD74-42B076CB9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925" y="609600"/>
            <a:ext cx="8203675" cy="685800"/>
          </a:xfrm>
        </p:spPr>
        <p:txBody>
          <a:bodyPr/>
          <a:lstStyle/>
          <a:p>
            <a:r>
              <a:rPr lang="en-US" dirty="0"/>
              <a:t>Problem</a:t>
            </a:r>
            <a:r>
              <a:rPr lang="en-US"/>
              <a:t>: e-commerce ratings fraud</a:t>
            </a:r>
            <a:endParaRPr lang="en-US" dirty="0"/>
          </a:p>
        </p:txBody>
      </p:sp>
      <p:pic>
        <p:nvPicPr>
          <p:cNvPr id="10" name="Picture 9" descr="schematic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25" y="1302319"/>
            <a:ext cx="2247375" cy="16855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3041300"/>
            <a:ext cx="8483600" cy="250224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76894A-B245-8E42-A6CD-4E0ECA546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7ED216-EF3A-5743-891D-EE78E136F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567523"/>
            <a:ext cx="9144000" cy="129266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u="sng" dirty="0">
                <a:solidFill>
                  <a:schemeClr val="bg1"/>
                </a:solidFill>
              </a:rPr>
              <a:t>Dhivya Eswaran</a:t>
            </a:r>
            <a:r>
              <a:rPr lang="en-US" dirty="0">
                <a:solidFill>
                  <a:schemeClr val="bg1"/>
                </a:solidFill>
              </a:rPr>
              <a:t>, Stephan </a:t>
            </a:r>
            <a:r>
              <a:rPr lang="en-US" dirty="0" err="1">
                <a:solidFill>
                  <a:schemeClr val="bg1"/>
                </a:solidFill>
              </a:rPr>
              <a:t>Günnemann</a:t>
            </a:r>
            <a:r>
              <a:rPr lang="en-US" dirty="0">
                <a:solidFill>
                  <a:schemeClr val="bg1"/>
                </a:solidFill>
              </a:rPr>
              <a:t>, Christos Faloutsos, “</a:t>
            </a:r>
            <a:r>
              <a:rPr lang="en-US" i="1" dirty="0" err="1">
                <a:solidFill>
                  <a:schemeClr val="bg1"/>
                </a:solidFill>
              </a:rPr>
              <a:t>ZooBP</a:t>
            </a:r>
            <a:r>
              <a:rPr lang="en-US" i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Belief Propagation for Heterogeneous Networks”, VLDB 2017</a:t>
            </a:r>
          </a:p>
        </p:txBody>
      </p:sp>
    </p:spTree>
    <p:extLst>
      <p:ext uri="{BB962C8B-B14F-4D97-AF65-F5344CB8AC3E}">
        <p14:creationId xmlns:p14="http://schemas.microsoft.com/office/powerpoint/2010/main" val="335480179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ZooBP</a:t>
            </a:r>
            <a:r>
              <a:rPr lang="en-US" dirty="0"/>
              <a:t>: features</a:t>
            </a:r>
          </a:p>
        </p:txBody>
      </p:sp>
      <p:pic>
        <p:nvPicPr>
          <p:cNvPr id="12" name="Picture 11" descr="scalability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613" y="2293975"/>
            <a:ext cx="3065173" cy="2884067"/>
          </a:xfrm>
          <a:prstGeom prst="rect">
            <a:avLst/>
          </a:prstGeom>
        </p:spPr>
      </p:pic>
      <p:pic>
        <p:nvPicPr>
          <p:cNvPr id="8" name="Picture 7" descr="prodCorrelation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85" y="2171031"/>
            <a:ext cx="3093713" cy="3016093"/>
          </a:xfrm>
          <a:prstGeom prst="rect">
            <a:avLst/>
          </a:prstGeom>
        </p:spPr>
      </p:pic>
      <p:sp>
        <p:nvSpPr>
          <p:cNvPr id="13" name="Content Placeholder 5"/>
          <p:cNvSpPr>
            <a:spLocks noGrp="1"/>
          </p:cNvSpPr>
          <p:nvPr>
            <p:ph idx="1"/>
          </p:nvPr>
        </p:nvSpPr>
        <p:spPr>
          <a:xfrm>
            <a:off x="238125" y="1462088"/>
            <a:ext cx="8905875" cy="85569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Fast; convergence guarantees.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0785" y="5057897"/>
            <a:ext cx="342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Near-perfect accuracy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45716" y="5075601"/>
            <a:ext cx="297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linear in graph size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730573" y="2844800"/>
            <a:ext cx="889123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ideal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65865" y="1498600"/>
            <a:ext cx="222314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600x (</a:t>
            </a:r>
            <a:r>
              <a:rPr lang="en-US" dirty="0" err="1"/>
              <a:t>matlab</a:t>
            </a:r>
            <a:r>
              <a:rPr lang="en-US" dirty="0"/>
              <a:t>)</a:t>
            </a:r>
          </a:p>
          <a:p>
            <a:r>
              <a:rPr lang="en-US" dirty="0"/>
              <a:t>3x (C++)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D4ED1-52B0-0A4F-A44A-D52971F4A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6AFAC-FB37-FC42-9EC8-7C7889AF0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571748"/>
            <a:ext cx="9144000" cy="129266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u="sng" dirty="0">
                <a:solidFill>
                  <a:schemeClr val="bg1"/>
                </a:solidFill>
              </a:rPr>
              <a:t>Dhivya Eswaran</a:t>
            </a:r>
            <a:r>
              <a:rPr lang="en-US" dirty="0">
                <a:solidFill>
                  <a:schemeClr val="bg1"/>
                </a:solidFill>
              </a:rPr>
              <a:t>, Stephan </a:t>
            </a:r>
            <a:r>
              <a:rPr lang="en-US" dirty="0" err="1">
                <a:solidFill>
                  <a:schemeClr val="bg1"/>
                </a:solidFill>
              </a:rPr>
              <a:t>Günnemann</a:t>
            </a:r>
            <a:r>
              <a:rPr lang="en-US" dirty="0">
                <a:solidFill>
                  <a:schemeClr val="bg1"/>
                </a:solidFill>
              </a:rPr>
              <a:t>, Christos Faloutsos, “</a:t>
            </a:r>
            <a:r>
              <a:rPr lang="en-US" i="1" dirty="0" err="1">
                <a:solidFill>
                  <a:schemeClr val="bg1"/>
                </a:solidFill>
              </a:rPr>
              <a:t>ZooBP</a:t>
            </a:r>
            <a:r>
              <a:rPr lang="en-US" i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Belief Propagation for Heterogeneous Networks”, VLDB 2017</a:t>
            </a:r>
          </a:p>
        </p:txBody>
      </p:sp>
    </p:spTree>
    <p:extLst>
      <p:ext uri="{BB962C8B-B14F-4D97-AF65-F5344CB8AC3E}">
        <p14:creationId xmlns:p14="http://schemas.microsoft.com/office/powerpoint/2010/main" val="2180219096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ZooBP</a:t>
            </a:r>
            <a:r>
              <a:rPr lang="en-US" dirty="0"/>
              <a:t>: code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idx="1"/>
          </p:nvPr>
        </p:nvSpPr>
        <p:spPr>
          <a:xfrm>
            <a:off x="238125" y="1462088"/>
            <a:ext cx="8905875" cy="85569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hlinkClick r:id="rId2"/>
              </a:rPr>
              <a:t>http://www.cs.cmu.edu/~deswaran/code/zoobp.zip</a:t>
            </a: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D4ED1-52B0-0A4F-A44A-D52971F4A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6AFAC-FB37-FC42-9EC8-7C7889AF0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571748"/>
            <a:ext cx="9144000" cy="129266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u="sng" dirty="0">
                <a:solidFill>
                  <a:schemeClr val="bg1"/>
                </a:solidFill>
              </a:rPr>
              <a:t>Dhivya Eswaran</a:t>
            </a:r>
            <a:r>
              <a:rPr lang="en-US" dirty="0">
                <a:solidFill>
                  <a:schemeClr val="bg1"/>
                </a:solidFill>
              </a:rPr>
              <a:t>, Stephan </a:t>
            </a:r>
            <a:r>
              <a:rPr lang="en-US" dirty="0" err="1">
                <a:solidFill>
                  <a:schemeClr val="bg1"/>
                </a:solidFill>
              </a:rPr>
              <a:t>Günnemann</a:t>
            </a:r>
            <a:r>
              <a:rPr lang="en-US" dirty="0">
                <a:solidFill>
                  <a:schemeClr val="bg1"/>
                </a:solidFill>
              </a:rPr>
              <a:t>, Christos Faloutsos, “</a:t>
            </a:r>
            <a:r>
              <a:rPr lang="en-US" i="1" dirty="0" err="1">
                <a:solidFill>
                  <a:schemeClr val="bg1"/>
                </a:solidFill>
              </a:rPr>
              <a:t>ZooBP</a:t>
            </a:r>
            <a:r>
              <a:rPr lang="en-US" i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Belief Propagation for Heterogeneous Networks”, VLDB 2017</a:t>
            </a:r>
          </a:p>
        </p:txBody>
      </p:sp>
      <p:pic>
        <p:nvPicPr>
          <p:cNvPr id="17" name="Picture 16" descr="dhivya-eswaran-231x231.png">
            <a:extLst>
              <a:ext uri="{FF2B5EF4-FFF2-40B4-BE49-F238E27FC236}">
                <a16:creationId xmlns:a16="http://schemas.microsoft.com/office/drawing/2014/main" id="{8BD10967-C866-814A-96FF-41E197AAF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00388"/>
            <a:ext cx="1999718" cy="204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00282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Motivation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Why study graphs for amazon?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Part#1: Static graphs - unsupervised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Part#2: Static graphs – semi-supervised</a:t>
            </a:r>
          </a:p>
          <a:p>
            <a:pPr lvl="1"/>
            <a:r>
              <a:rPr lang="en-US" sz="2400" dirty="0">
                <a:ea typeface="ＭＳ Ｐゴシック" charset="-128"/>
                <a:cs typeface="ＭＳ Ｐゴシック" charset="-128"/>
              </a:rPr>
              <a:t>Motivation: e-bay fraud [Chau+]</a:t>
            </a:r>
          </a:p>
          <a:p>
            <a:pPr lvl="1"/>
            <a:r>
              <a:rPr lang="en-US" sz="2400" dirty="0">
                <a:ea typeface="ＭＳ Ｐゴシック" charset="-128"/>
                <a:cs typeface="ＭＳ Ｐゴシック" charset="-128"/>
              </a:rPr>
              <a:t>BP: Basics</a:t>
            </a:r>
          </a:p>
          <a:p>
            <a:pPr lvl="1"/>
            <a:r>
              <a:rPr lang="en-US" sz="2400" dirty="0">
                <a:ea typeface="ＭＳ Ｐゴシック" charset="-128"/>
                <a:cs typeface="ＭＳ Ｐゴシック" charset="-128"/>
              </a:rPr>
              <a:t>Linearized BP [</a:t>
            </a:r>
            <a:r>
              <a:rPr lang="en-US" sz="2400" dirty="0" err="1">
                <a:ea typeface="ＭＳ Ｐゴシック" charset="-128"/>
                <a:cs typeface="ＭＳ Ｐゴシック" charset="-128"/>
              </a:rPr>
              <a:t>Koutra</a:t>
            </a:r>
            <a:r>
              <a:rPr lang="en-US" sz="2400" dirty="0">
                <a:ea typeface="ＭＳ Ｐゴシック" charset="-128"/>
                <a:cs typeface="ＭＳ Ｐゴシック" charset="-128"/>
              </a:rPr>
              <a:t> +]</a:t>
            </a:r>
          </a:p>
          <a:p>
            <a:pPr lvl="1"/>
            <a:r>
              <a:rPr lang="en-US" sz="2400" dirty="0">
                <a:ea typeface="ＭＳ Ｐゴシック" charset="-128"/>
                <a:cs typeface="ＭＳ Ｐゴシック" charset="-128"/>
              </a:rPr>
              <a:t>Applications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…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496887" y="51212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15FA20-ABBE-B442-937E-BE76BB23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94DD1D-C3EC-314B-8C9A-955C0DB8D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39697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57200" y="368300"/>
            <a:ext cx="8229600" cy="1066800"/>
          </a:xfrm>
        </p:spPr>
        <p:txBody>
          <a:bodyPr/>
          <a:lstStyle/>
          <a:p>
            <a:r>
              <a:rPr lang="en-US"/>
              <a:t>Network Effect Tools: SNARE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74788"/>
            <a:ext cx="8242300" cy="709612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sz="2600" dirty="0"/>
              <a:t>Some accounts are sort-of-suspicious – how to combine weak signals?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609600" y="2178050"/>
            <a:ext cx="3844925" cy="2816225"/>
            <a:chOff x="609600" y="3630420"/>
            <a:chExt cx="3844922" cy="2816100"/>
          </a:xfrm>
        </p:grpSpPr>
        <p:pic>
          <p:nvPicPr>
            <p:cNvPr id="26635" name="Picture 6" descr="network-flagged2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9600" y="3999752"/>
              <a:ext cx="3844922" cy="2446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36" name="TextBox 8"/>
            <p:cNvSpPr txBox="1">
              <a:spLocks noChangeArrowheads="1"/>
            </p:cNvSpPr>
            <p:nvPr/>
          </p:nvSpPr>
          <p:spPr bwMode="auto">
            <a:xfrm>
              <a:off x="1905000" y="3630420"/>
              <a:ext cx="109311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>
                  <a:latin typeface="Trebuchet MS" charset="0"/>
                </a:rPr>
                <a:t>Before</a:t>
              </a:r>
            </a:p>
          </p:txBody>
        </p:sp>
      </p:grpSp>
      <p:sp>
        <p:nvSpPr>
          <p:cNvPr id="28" name="Rectangle 27"/>
          <p:cNvSpPr/>
          <p:nvPr/>
        </p:nvSpPr>
        <p:spPr>
          <a:xfrm rot="10800000">
            <a:off x="266700" y="2851729"/>
            <a:ext cx="304800" cy="2103868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" name="Picture 2" descr="pwclog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00" y="4089400"/>
            <a:ext cx="1193800" cy="9144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B162E-D5AA-5E41-BBC3-3B2D15430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19440-2C99-DD43-A787-FD6908BF1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sp>
        <p:nvSpPr>
          <p:cNvPr id="11" name="TextBox 22"/>
          <p:cNvSpPr txBox="1">
            <a:spLocks noChangeArrowheads="1"/>
          </p:cNvSpPr>
          <p:nvPr/>
        </p:nvSpPr>
        <p:spPr bwMode="auto">
          <a:xfrm>
            <a:off x="0" y="5657850"/>
            <a:ext cx="9144000" cy="120015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</a:rPr>
              <a:t>Mary McGlohon, Stephen Bay, Markus G. </a:t>
            </a:r>
            <a:r>
              <a:rPr lang="en-US" sz="2400" dirty="0" err="1">
                <a:solidFill>
                  <a:schemeClr val="bg1"/>
                </a:solidFill>
              </a:rPr>
              <a:t>Anderle</a:t>
            </a:r>
            <a:r>
              <a:rPr lang="en-US" sz="2400" dirty="0">
                <a:solidFill>
                  <a:schemeClr val="bg1"/>
                </a:solidFill>
              </a:rPr>
              <a:t>, David M. </a:t>
            </a:r>
            <a:r>
              <a:rPr lang="en-US" sz="2400" dirty="0" err="1">
                <a:solidFill>
                  <a:schemeClr val="bg1"/>
                </a:solidFill>
              </a:rPr>
              <a:t>Steier</a:t>
            </a:r>
            <a:r>
              <a:rPr lang="en-US" sz="2400" dirty="0">
                <a:solidFill>
                  <a:schemeClr val="bg1"/>
                </a:solidFill>
              </a:rPr>
              <a:t>, Christos Faloutsos: </a:t>
            </a:r>
            <a:r>
              <a:rPr lang="en-US" sz="2400" i="1" dirty="0">
                <a:solidFill>
                  <a:schemeClr val="bg1"/>
                </a:solidFill>
              </a:rPr>
              <a:t>SNARE: a link analytic system for graph labeling and risk detection</a:t>
            </a:r>
            <a:r>
              <a:rPr lang="en-US" sz="2400" dirty="0">
                <a:solidFill>
                  <a:schemeClr val="bg1"/>
                </a:solidFill>
              </a:rPr>
              <a:t>. KDD 2009: 1265-1274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4D0FC01-9A0C-CD4F-B07E-97AA30953C5D}"/>
              </a:ext>
            </a:extLst>
          </p:cNvPr>
          <p:cNvSpPr/>
          <p:nvPr/>
        </p:nvSpPr>
        <p:spPr bwMode="auto">
          <a:xfrm>
            <a:off x="7060877" y="28572"/>
            <a:ext cx="2054547" cy="568325"/>
          </a:xfrm>
          <a:prstGeom prst="roundRect">
            <a:avLst/>
          </a:prstGeom>
          <a:solidFill>
            <a:srgbClr val="7030A0"/>
          </a:solidFill>
          <a:ln w="3175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132844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6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1200" y="2801938"/>
            <a:ext cx="809625" cy="108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9987" name="Picture 1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92688" y="4732338"/>
            <a:ext cx="796925" cy="112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9988" name="Picture 22"/>
          <p:cNvPicPr>
            <a:picLocks noChangeAspect="1" noChangeArrowheads="1"/>
          </p:cNvPicPr>
          <p:nvPr/>
        </p:nvPicPr>
        <p:blipFill>
          <a:blip r:embed="rId5"/>
          <a:srcRect l="1627" t="1724" b="1724"/>
          <a:stretch>
            <a:fillRect/>
          </a:stretch>
        </p:blipFill>
        <p:spPr bwMode="auto">
          <a:xfrm>
            <a:off x="1905000" y="4757738"/>
            <a:ext cx="76835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9989" name="Picture 21"/>
          <p:cNvPicPr>
            <a:picLocks noChangeAspect="1" noChangeArrowheads="1"/>
          </p:cNvPicPr>
          <p:nvPr/>
        </p:nvPicPr>
        <p:blipFill>
          <a:blip r:embed="rId6"/>
          <a:srcRect l="1627" t="2875"/>
          <a:stretch>
            <a:fillRect/>
          </a:stretch>
        </p:blipFill>
        <p:spPr bwMode="auto">
          <a:xfrm>
            <a:off x="6124575" y="2776538"/>
            <a:ext cx="76835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9990" name="Picture 2"/>
          <p:cNvPicPr>
            <a:picLocks noChangeAspect="1" noChangeArrowheads="1"/>
          </p:cNvPicPr>
          <p:nvPr/>
        </p:nvPicPr>
        <p:blipFill>
          <a:blip r:embed="rId7"/>
          <a:srcRect r="10075" b="12236"/>
          <a:stretch>
            <a:fillRect/>
          </a:stretch>
        </p:blipFill>
        <p:spPr bwMode="auto">
          <a:xfrm>
            <a:off x="711200" y="2789238"/>
            <a:ext cx="838200" cy="108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9991" name="Rectangle 19"/>
          <p:cNvSpPr>
            <a:spLocks noChangeArrowheads="1"/>
          </p:cNvSpPr>
          <p:nvPr/>
        </p:nvSpPr>
        <p:spPr bwMode="auto">
          <a:xfrm>
            <a:off x="641350" y="3862388"/>
            <a:ext cx="2608263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Polo Chau</a:t>
            </a:r>
          </a:p>
          <a:p>
            <a:pPr algn="l"/>
            <a:r>
              <a:rPr lang="en-US" sz="2000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Machine Learning Dept</a:t>
            </a:r>
            <a:endParaRPr lang="en-US" sz="2000" b="1" dirty="0">
              <a:solidFill>
                <a:srgbClr val="000066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9992" name="Rectangle 20"/>
          <p:cNvSpPr>
            <a:spLocks noChangeArrowheads="1"/>
          </p:cNvSpPr>
          <p:nvPr/>
        </p:nvSpPr>
        <p:spPr bwMode="auto">
          <a:xfrm>
            <a:off x="3271838" y="3862388"/>
            <a:ext cx="2636837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Carey </a:t>
            </a:r>
            <a:r>
              <a:rPr lang="en-US" sz="2400" b="1" dirty="0" err="1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Nachenberg</a:t>
            </a:r>
            <a:endParaRPr lang="en-US" sz="2400" b="1" dirty="0">
              <a:solidFill>
                <a:srgbClr val="000066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l"/>
            <a:r>
              <a:rPr lang="en-US" sz="2000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Vice President &amp; Fellow</a:t>
            </a:r>
          </a:p>
        </p:txBody>
      </p:sp>
      <p:sp>
        <p:nvSpPr>
          <p:cNvPr id="169993" name="Rectangle 21"/>
          <p:cNvSpPr>
            <a:spLocks noChangeArrowheads="1"/>
          </p:cNvSpPr>
          <p:nvPr/>
        </p:nvSpPr>
        <p:spPr bwMode="auto">
          <a:xfrm>
            <a:off x="6062663" y="3862388"/>
            <a:ext cx="30480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Jeffrey Wilhelm</a:t>
            </a:r>
          </a:p>
          <a:p>
            <a:pPr algn="l"/>
            <a:r>
              <a:rPr lang="en-US" sz="2000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Principal Software Engineer</a:t>
            </a:r>
          </a:p>
        </p:txBody>
      </p:sp>
      <p:sp>
        <p:nvSpPr>
          <p:cNvPr id="169994" name="Rectangle 22"/>
          <p:cNvSpPr>
            <a:spLocks noChangeArrowheads="1"/>
          </p:cNvSpPr>
          <p:nvPr/>
        </p:nvSpPr>
        <p:spPr bwMode="auto">
          <a:xfrm>
            <a:off x="1838325" y="5789613"/>
            <a:ext cx="20955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Adam Wright</a:t>
            </a:r>
          </a:p>
          <a:p>
            <a:pPr algn="l"/>
            <a:r>
              <a:rPr lang="en-US" sz="2000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Software Engineer</a:t>
            </a:r>
          </a:p>
        </p:txBody>
      </p:sp>
      <p:sp>
        <p:nvSpPr>
          <p:cNvPr id="169995" name="Rectangle 23"/>
          <p:cNvSpPr>
            <a:spLocks noChangeArrowheads="1"/>
          </p:cNvSpPr>
          <p:nvPr/>
        </p:nvSpPr>
        <p:spPr bwMode="auto">
          <a:xfrm>
            <a:off x="4900613" y="5789613"/>
            <a:ext cx="315595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Prof. Christos Faloutsos</a:t>
            </a:r>
          </a:p>
          <a:p>
            <a:pPr algn="l"/>
            <a:r>
              <a:rPr lang="en-US" sz="2000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Computer Science Dept</a:t>
            </a:r>
          </a:p>
        </p:txBody>
      </p:sp>
      <p:sp>
        <p:nvSpPr>
          <p:cNvPr id="3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711200"/>
            <a:ext cx="8382000" cy="13843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sz="4800" dirty="0">
                <a:solidFill>
                  <a:schemeClr val="tx1"/>
                </a:solidFill>
                <a:latin typeface="Calibri"/>
                <a:cs typeface="Calibri"/>
              </a:rPr>
              <a:t>Polonium: </a:t>
            </a:r>
            <a:r>
              <a:rPr lang="en-US" b="0" dirty="0" err="1">
                <a:solidFill>
                  <a:schemeClr val="tx1"/>
                </a:solidFill>
                <a:latin typeface="Calibri"/>
                <a:cs typeface="Calibri"/>
              </a:rPr>
              <a:t>Tera</a:t>
            </a:r>
            <a:r>
              <a:rPr lang="en-US" b="0" dirty="0">
                <a:solidFill>
                  <a:schemeClr val="tx1"/>
                </a:solidFill>
                <a:latin typeface="Calibri"/>
                <a:cs typeface="Calibri"/>
              </a:rPr>
              <a:t>-Scale Graph Mining and Inference for Malware Detection</a:t>
            </a:r>
          </a:p>
        </p:txBody>
      </p:sp>
      <p:sp>
        <p:nvSpPr>
          <p:cNvPr id="32" name="Rectangle 31"/>
          <p:cNvSpPr/>
          <p:nvPr/>
        </p:nvSpPr>
        <p:spPr>
          <a:xfrm rot="538071">
            <a:off x="6423025" y="363538"/>
            <a:ext cx="2393950" cy="461962"/>
          </a:xfrm>
          <a:prstGeom prst="rect">
            <a:avLst/>
          </a:prstGeom>
          <a:solidFill>
            <a:srgbClr val="8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2400">
                <a:solidFill>
                  <a:srgbClr val="FFFFFF"/>
                </a:solidFill>
                <a:latin typeface="Calibri" charset="0"/>
                <a:ea typeface="ＭＳ Ｐゴシック" charset="0"/>
                <a:cs typeface="Calibri" charset="0"/>
              </a:rPr>
              <a:t>PATENT PENDING</a:t>
            </a:r>
          </a:p>
        </p:txBody>
      </p:sp>
      <p:pic>
        <p:nvPicPr>
          <p:cNvPr id="169998" name="Picture 3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2649" b="24229"/>
          <a:stretch>
            <a:fillRect/>
          </a:stretch>
        </p:blipFill>
        <p:spPr bwMode="auto">
          <a:xfrm>
            <a:off x="6965950" y="3448050"/>
            <a:ext cx="13843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9999" name="Picture 3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2649" b="24229"/>
          <a:stretch>
            <a:fillRect/>
          </a:stretch>
        </p:blipFill>
        <p:spPr bwMode="auto">
          <a:xfrm>
            <a:off x="4140200" y="3487738"/>
            <a:ext cx="13843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0000" name="Picture 3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2649" b="24229"/>
          <a:stretch>
            <a:fillRect/>
          </a:stretch>
        </p:blipFill>
        <p:spPr bwMode="auto">
          <a:xfrm>
            <a:off x="2760663" y="5403850"/>
            <a:ext cx="13843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0001" name="Rectangle 35"/>
          <p:cNvSpPr>
            <a:spLocks noChangeArrowheads="1"/>
          </p:cNvSpPr>
          <p:nvPr/>
        </p:nvSpPr>
        <p:spPr bwMode="auto">
          <a:xfrm>
            <a:off x="398463" y="2044700"/>
            <a:ext cx="38195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i="1" dirty="0">
                <a:solidFill>
                  <a:srgbClr val="000066"/>
                </a:solidFill>
                <a:ea typeface="Calibri" charset="0"/>
                <a:cs typeface="Calibri" charset="0"/>
              </a:rPr>
              <a:t>SDM 2011, Mesa, Arizona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9C3C0D0-4D3D-074C-BCA3-82E6D10F8EE4}"/>
              </a:ext>
            </a:extLst>
          </p:cNvPr>
          <p:cNvSpPr/>
          <p:nvPr/>
        </p:nvSpPr>
        <p:spPr bwMode="auto">
          <a:xfrm>
            <a:off x="7060877" y="28572"/>
            <a:ext cx="2054547" cy="568325"/>
          </a:xfrm>
          <a:prstGeom prst="roundRect">
            <a:avLst/>
          </a:prstGeom>
          <a:solidFill>
            <a:srgbClr val="7030A0"/>
          </a:solidFill>
          <a:ln w="3175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94700703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A50021"/>
                </a:solidFill>
                <a:latin typeface="Calibri" charset="0"/>
                <a:ea typeface="Calibri" charset="0"/>
                <a:cs typeface="Calibri" charset="0"/>
              </a:rPr>
              <a:t>Polonium: The Data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276600" y="1447800"/>
            <a:ext cx="5638800" cy="4525963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sz="2400" dirty="0">
                <a:solidFill>
                  <a:srgbClr val="AD2200"/>
                </a:solidFill>
                <a:latin typeface="Calibri" charset="0"/>
                <a:ea typeface="Calibri" charset="0"/>
                <a:cs typeface="Calibri" charset="0"/>
              </a:rPr>
              <a:t>60+ terabytes </a:t>
            </a:r>
            <a:r>
              <a:rPr lang="en-US" sz="2400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of data</a:t>
            </a:r>
            <a:r>
              <a:rPr lang="en-US" sz="2400" b="1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i="1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anonymously </a:t>
            </a:r>
            <a:r>
              <a:rPr lang="en-US" sz="2400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contributed</a:t>
            </a:r>
            <a:r>
              <a:rPr lang="en-US" sz="2400" b="1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by participants of worldwide </a:t>
            </a:r>
            <a:r>
              <a:rPr lang="en-US" sz="2400" i="1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Norton Community Watch </a:t>
            </a:r>
            <a:r>
              <a:rPr lang="en-US" sz="2400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program </a:t>
            </a:r>
          </a:p>
          <a:p>
            <a:pPr marL="400050" lvl="1" indent="0">
              <a:buFontTx/>
              <a:buNone/>
            </a:pPr>
            <a:r>
              <a:rPr lang="en-US" dirty="0">
                <a:solidFill>
                  <a:srgbClr val="AD2200"/>
                </a:solidFill>
                <a:latin typeface="Calibri" charset="0"/>
                <a:ea typeface="Calibri" charset="0"/>
                <a:cs typeface="Calibri" charset="0"/>
              </a:rPr>
              <a:t>50+ million </a:t>
            </a:r>
            <a:r>
              <a:rPr lang="en-US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machines</a:t>
            </a:r>
          </a:p>
          <a:p>
            <a:pPr marL="400050" lvl="1" indent="0">
              <a:buFontTx/>
              <a:buNone/>
            </a:pPr>
            <a:r>
              <a:rPr lang="en-US" dirty="0">
                <a:solidFill>
                  <a:srgbClr val="AD2200"/>
                </a:solidFill>
                <a:latin typeface="Calibri" charset="0"/>
                <a:ea typeface="Calibri" charset="0"/>
                <a:cs typeface="Calibri" charset="0"/>
              </a:rPr>
              <a:t>900+ million </a:t>
            </a:r>
            <a:r>
              <a:rPr lang="en-US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executable files</a:t>
            </a:r>
          </a:p>
          <a:p>
            <a:pPr marL="0" indent="0">
              <a:buFontTx/>
              <a:buNone/>
            </a:pPr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FontTx/>
              <a:buNone/>
            </a:pPr>
            <a:r>
              <a:rPr lang="en-US" sz="2400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Constructed</a:t>
            </a:r>
            <a:r>
              <a:rPr lang="en-US" sz="2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a machine-file bipartite graph (0.2 TB+)</a:t>
            </a:r>
          </a:p>
          <a:p>
            <a:pPr marL="400050" lvl="2" indent="0">
              <a:buFontTx/>
              <a:buNone/>
            </a:pPr>
            <a:r>
              <a:rPr lang="en-US" sz="2400" dirty="0">
                <a:solidFill>
                  <a:srgbClr val="AD2200"/>
                </a:solidFill>
                <a:latin typeface="Calibri" charset="0"/>
                <a:ea typeface="Calibri" charset="0"/>
                <a:cs typeface="Calibri" charset="0"/>
              </a:rPr>
              <a:t>1 billion </a:t>
            </a:r>
            <a:r>
              <a:rPr lang="en-US" sz="2400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nodes (machines and files)</a:t>
            </a:r>
          </a:p>
          <a:p>
            <a:pPr marL="400050" lvl="2" indent="0">
              <a:buFontTx/>
              <a:buNone/>
            </a:pPr>
            <a:r>
              <a:rPr lang="en-US" sz="2400" dirty="0">
                <a:solidFill>
                  <a:srgbClr val="AD2200"/>
                </a:solidFill>
                <a:latin typeface="Calibri" charset="0"/>
                <a:ea typeface="Calibri" charset="0"/>
                <a:cs typeface="Calibri" charset="0"/>
              </a:rPr>
              <a:t>37 billion </a:t>
            </a:r>
            <a:r>
              <a:rPr lang="en-US" sz="2400" dirty="0">
                <a:solidFill>
                  <a:srgbClr val="000066"/>
                </a:solidFill>
                <a:latin typeface="Calibri" charset="0"/>
                <a:ea typeface="Calibri" charset="0"/>
                <a:cs typeface="Calibri" charset="0"/>
              </a:rPr>
              <a:t>edges</a:t>
            </a:r>
          </a:p>
          <a:p>
            <a:pPr marL="0" indent="0">
              <a:buFontTx/>
              <a:buNone/>
            </a:pP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72036" name="Picture 5" descr="raw_data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371600"/>
            <a:ext cx="24796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Content Placeholder 7" descr="algorithma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4038600"/>
            <a:ext cx="2713038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nip and Round Single Corner Rectangle 8"/>
          <p:cNvSpPr/>
          <p:nvPr/>
        </p:nvSpPr>
        <p:spPr bwMode="auto">
          <a:xfrm>
            <a:off x="999066" y="1490133"/>
            <a:ext cx="148167" cy="207433"/>
          </a:xfrm>
          <a:prstGeom prst="snipRoundRect">
            <a:avLst/>
          </a:prstGeom>
          <a:solidFill>
            <a:srgbClr val="808000"/>
          </a:solidFill>
          <a:ln w="3175" cap="flat" cmpd="sng" algn="ctr">
            <a:solidFill>
              <a:srgbClr val="808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dirty="0"/>
              <a:t>√</a:t>
            </a:r>
          </a:p>
        </p:txBody>
      </p:sp>
      <p:sp>
        <p:nvSpPr>
          <p:cNvPr id="10" name="Snip and Round Single Corner Rectangle 9"/>
          <p:cNvSpPr/>
          <p:nvPr/>
        </p:nvSpPr>
        <p:spPr bwMode="auto">
          <a:xfrm>
            <a:off x="1253066" y="1915583"/>
            <a:ext cx="148167" cy="207433"/>
          </a:xfrm>
          <a:prstGeom prst="snipRoundRect">
            <a:avLst/>
          </a:prstGeom>
          <a:solidFill>
            <a:srgbClr val="808000"/>
          </a:solidFill>
          <a:ln w="3175" cap="flat" cmpd="sng" algn="ctr">
            <a:solidFill>
              <a:srgbClr val="808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dirty="0"/>
              <a:t>√</a:t>
            </a:r>
          </a:p>
        </p:txBody>
      </p:sp>
      <p:sp>
        <p:nvSpPr>
          <p:cNvPr id="11" name="Snip and Round Single Corner Rectangle 10"/>
          <p:cNvSpPr/>
          <p:nvPr/>
        </p:nvSpPr>
        <p:spPr bwMode="auto">
          <a:xfrm>
            <a:off x="1526116" y="2785533"/>
            <a:ext cx="148167" cy="207433"/>
          </a:xfrm>
          <a:prstGeom prst="snipRoundRect">
            <a:avLst/>
          </a:prstGeom>
          <a:solidFill>
            <a:schemeClr val="accent1">
              <a:lumMod val="75000"/>
            </a:schemeClr>
          </a:solidFill>
          <a:ln w="31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dirty="0"/>
              <a:t>√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712F6C-8413-F747-B52A-7567D64B0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49DD88-CD53-AE48-A091-00BC49940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90F46C-E5B9-0C42-9643-F4D6606C7F1B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5370F23-F061-654A-B872-74C8D6E65BFB}"/>
              </a:ext>
            </a:extLst>
          </p:cNvPr>
          <p:cNvSpPr/>
          <p:nvPr/>
        </p:nvSpPr>
        <p:spPr bwMode="auto">
          <a:xfrm>
            <a:off x="7060877" y="28572"/>
            <a:ext cx="2054547" cy="568325"/>
          </a:xfrm>
          <a:prstGeom prst="roundRect">
            <a:avLst/>
          </a:prstGeom>
          <a:solidFill>
            <a:srgbClr val="7030A0"/>
          </a:solidFill>
          <a:ln w="3175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27023563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8412A-6532-5F43-B0A2-1687FC59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P2: static – semi-sup: Recipes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AFA5D-0252-0F44-A04C-5505E6DAD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25925-4AA1-1144-8BA3-AFC94D843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94CFBD-2BF5-9E45-AFCF-1A5AFE62BAFF}"/>
              </a:ext>
            </a:extLst>
          </p:cNvPr>
          <p:cNvCxnSpPr>
            <a:cxnSpLocks/>
          </p:cNvCxnSpPr>
          <p:nvPr/>
        </p:nvCxnSpPr>
        <p:spPr bwMode="auto">
          <a:xfrm>
            <a:off x="4318000" y="2019300"/>
            <a:ext cx="0" cy="40259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32" name="Down Arrow 31">
            <a:extLst>
              <a:ext uri="{FF2B5EF4-FFF2-40B4-BE49-F238E27FC236}">
                <a16:creationId xmlns:a16="http://schemas.microsoft.com/office/drawing/2014/main" id="{DCD830CA-57BB-C442-AB25-7B2B62F99A32}"/>
              </a:ext>
            </a:extLst>
          </p:cNvPr>
          <p:cNvSpPr/>
          <p:nvPr/>
        </p:nvSpPr>
        <p:spPr bwMode="auto">
          <a:xfrm>
            <a:off x="2417945" y="1580165"/>
            <a:ext cx="345709" cy="457200"/>
          </a:xfrm>
          <a:prstGeom prst="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87299048-1C9D-7D40-8102-8C5D1796EDC3}"/>
              </a:ext>
            </a:extLst>
          </p:cNvPr>
          <p:cNvSpPr/>
          <p:nvPr/>
        </p:nvSpPr>
        <p:spPr bwMode="auto">
          <a:xfrm>
            <a:off x="6996058" y="1490589"/>
            <a:ext cx="345709" cy="457200"/>
          </a:xfrm>
          <a:prstGeom prst="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26A0A4-80B6-CB4B-9555-CE9506A8EF0D}"/>
              </a:ext>
            </a:extLst>
          </p:cNvPr>
          <p:cNvGrpSpPr>
            <a:grpSpLocks noChangeAspect="1"/>
          </p:cNvGrpSpPr>
          <p:nvPr/>
        </p:nvGrpSpPr>
        <p:grpSpPr>
          <a:xfrm>
            <a:off x="389381" y="3053072"/>
            <a:ext cx="3359376" cy="1958355"/>
            <a:chOff x="453148" y="2461116"/>
            <a:chExt cx="6726964" cy="392151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484FBC9-7EF1-3740-B5B8-85C56BA6500B}"/>
                </a:ext>
              </a:extLst>
            </p:cNvPr>
            <p:cNvGrpSpPr/>
            <p:nvPr/>
          </p:nvGrpSpPr>
          <p:grpSpPr>
            <a:xfrm>
              <a:off x="3405787" y="2461116"/>
              <a:ext cx="3774325" cy="3787284"/>
              <a:chOff x="1223151" y="2384916"/>
              <a:chExt cx="3774325" cy="3787284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AAB14EEF-A39D-7144-858F-5FC0068B1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23151" y="2596055"/>
                <a:ext cx="680811" cy="812581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5AEFCF79-AC39-BE43-BB5F-993A81D48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3151" y="3653658"/>
                <a:ext cx="544602" cy="812581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31AA18F2-0ECF-D241-8399-D3206ED0C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2681" y="5359619"/>
                <a:ext cx="465541" cy="812581"/>
              </a:xfrm>
              <a:prstGeom prst="rect">
                <a:avLst/>
              </a:prstGeom>
            </p:spPr>
          </p:pic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92767CA-7C98-6C4C-87B6-1383CBF34FD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91255" y="2804042"/>
                <a:ext cx="1435801" cy="233449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1E261E6-8107-5B4A-BF18-2A86EA8600B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38703" y="2963919"/>
                <a:ext cx="1488353" cy="1114096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C268359-6AAB-C645-BBC2-9DEDFD530515}"/>
                  </a:ext>
                </a:extLst>
              </p:cNvPr>
              <p:cNvCxnSpPr/>
              <p:nvPr/>
            </p:nvCxnSpPr>
            <p:spPr bwMode="auto">
              <a:xfrm>
                <a:off x="2291255" y="3233463"/>
                <a:ext cx="1447266" cy="1800662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BF4E89D-3B81-4A4E-A493-A5DCFDC841B3}"/>
                  </a:ext>
                </a:extLst>
              </p:cNvPr>
              <p:cNvCxnSpPr/>
              <p:nvPr/>
            </p:nvCxnSpPr>
            <p:spPr bwMode="auto">
              <a:xfrm flipV="1">
                <a:off x="2194664" y="5213131"/>
                <a:ext cx="1532392" cy="515007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9F535C40-8EB5-9942-990E-1BCEDEF920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2786" y="4035801"/>
                <a:ext cx="838253" cy="83825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6288F4F7-8118-BF40-9297-0C4A57A83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8616" y="2384916"/>
                <a:ext cx="838253" cy="838253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C643599-775C-5845-AE50-911B6CFFC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40583" y="5045560"/>
                <a:ext cx="756893" cy="756893"/>
              </a:xfrm>
              <a:prstGeom prst="rect">
                <a:avLst/>
              </a:prstGeom>
            </p:spPr>
          </p:pic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442FC01-40D6-184D-BE9E-D3CBE889425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22656" y="4268949"/>
                <a:ext cx="1763423" cy="0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FC5353F-1F70-A54C-A466-E7730A1C5C23}"/>
                </a:ext>
              </a:extLst>
            </p:cNvPr>
            <p:cNvSpPr txBox="1"/>
            <p:nvPr/>
          </p:nvSpPr>
          <p:spPr>
            <a:xfrm>
              <a:off x="453148" y="2885153"/>
              <a:ext cx="1544616" cy="52386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128.2.2.3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089C118-F961-234E-A1B5-FA645F7BA0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71516" y="3040120"/>
              <a:ext cx="1094198" cy="91255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81F0A85-92BA-E643-BEA2-FAE8EEA9142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08938" y="3346227"/>
              <a:ext cx="1056776" cy="807988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28BBCA0-F3EA-AC41-AC32-860A64117F7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71516" y="3484836"/>
              <a:ext cx="1113243" cy="2393818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2603627-7A77-C544-B83B-7165DF020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55812" y="5298724"/>
              <a:ext cx="1157708" cy="108390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D973D5F-EAB3-844A-AA5E-7A6ED0C83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5552" y="3459453"/>
              <a:ext cx="856313" cy="979347"/>
            </a:xfrm>
            <a:prstGeom prst="rect">
              <a:avLst/>
            </a:prstGeom>
          </p:spPr>
        </p:pic>
      </p:grpSp>
      <p:sp>
        <p:nvSpPr>
          <p:cNvPr id="54" name="Content Placeholder 5">
            <a:extLst>
              <a:ext uri="{FF2B5EF4-FFF2-40B4-BE49-F238E27FC236}">
                <a16:creationId xmlns:a16="http://schemas.microsoft.com/office/drawing/2014/main" id="{743FA2DF-D16B-F440-86A6-C84D6E9C7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267" y="2130032"/>
            <a:ext cx="4793168" cy="6540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R2: BP, and zooBP</a:t>
            </a:r>
            <a:endParaRPr lang="en-US" dirty="0">
              <a:hlinkClick r:id="rId10"/>
            </a:endParaRPr>
          </a:p>
          <a:p>
            <a:pPr marL="0" indent="0">
              <a:buNone/>
            </a:pPr>
            <a:r>
              <a:rPr lang="en-US" sz="2000" dirty="0">
                <a:hlinkClick r:id="rId10"/>
              </a:rPr>
              <a:t>www.cs.cmu.edu/~deswaran/code/zoobp.zip</a:t>
            </a:r>
            <a:endParaRPr lang="en-US" sz="2000" dirty="0"/>
          </a:p>
        </p:txBody>
      </p:sp>
      <p:pic>
        <p:nvPicPr>
          <p:cNvPr id="55" name="Picture 54" descr="schematic-1.png">
            <a:extLst>
              <a:ext uri="{FF2B5EF4-FFF2-40B4-BE49-F238E27FC236}">
                <a16:creationId xmlns:a16="http://schemas.microsoft.com/office/drawing/2014/main" id="{EF37CBC2-A8FC-484E-9E70-AF8ECBF818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36" y="3877504"/>
            <a:ext cx="2692986" cy="201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32241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Motivation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Why study graphs for amazon?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Part#1: Static graphs - unsupervised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Part#2: Static graphs – semi-supervised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Part#3: time-evolving graphs; tensors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Conclusions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30187" y="38893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15FA20-ABBE-B442-937E-BE76BB23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94DD1D-C3EC-314B-8C9A-955C0DB8D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54586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4054" y="2151727"/>
            <a:ext cx="7255913" cy="378565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Part 3:</a:t>
            </a:r>
          </a:p>
          <a:p>
            <a:r>
              <a:rPr lang="en-US" sz="8000" dirty="0">
                <a:solidFill>
                  <a:schemeClr val="bg1"/>
                </a:solidFill>
              </a:rPr>
              <a:t>Time evolving </a:t>
            </a:r>
          </a:p>
          <a:p>
            <a:r>
              <a:rPr lang="en-US" sz="8000" dirty="0">
                <a:solidFill>
                  <a:schemeClr val="bg1"/>
                </a:solidFill>
              </a:rPr>
              <a:t>graphs; tensors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DA4C40-6422-6449-BCBF-FDD3CE6F2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4D6075-599F-0143-A320-51161364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Part#1: Static graphs – unsupervised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P1.1: Patterns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P1.2: Tools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Part#2: Static graphs – semi-supervised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Part#3: time-evolving graphs; tensors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Conclusions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01613" y="2784487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7450" y="900104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15FA20-ABBE-B442-937E-BE76BB23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94DD1D-C3EC-314B-8C9A-955C0DB8D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23241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8412A-6532-5F43-B0A2-1687FC59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P3: time-evolving: Recipes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AFA5D-0252-0F44-A04C-5505E6DAD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25925-4AA1-1144-8BA3-AFC94D843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94CFBD-2BF5-9E45-AFCF-1A5AFE62BAFF}"/>
              </a:ext>
            </a:extLst>
          </p:cNvPr>
          <p:cNvCxnSpPr>
            <a:cxnSpLocks/>
          </p:cNvCxnSpPr>
          <p:nvPr/>
        </p:nvCxnSpPr>
        <p:spPr bwMode="auto">
          <a:xfrm>
            <a:off x="4318000" y="2019300"/>
            <a:ext cx="0" cy="40259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32" name="Down Arrow 31">
            <a:extLst>
              <a:ext uri="{FF2B5EF4-FFF2-40B4-BE49-F238E27FC236}">
                <a16:creationId xmlns:a16="http://schemas.microsoft.com/office/drawing/2014/main" id="{DCD830CA-57BB-C442-AB25-7B2B62F99A32}"/>
              </a:ext>
            </a:extLst>
          </p:cNvPr>
          <p:cNvSpPr/>
          <p:nvPr/>
        </p:nvSpPr>
        <p:spPr bwMode="auto">
          <a:xfrm>
            <a:off x="2417945" y="1580165"/>
            <a:ext cx="345709" cy="457200"/>
          </a:xfrm>
          <a:prstGeom prst="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87299048-1C9D-7D40-8102-8C5D1796EDC3}"/>
              </a:ext>
            </a:extLst>
          </p:cNvPr>
          <p:cNvSpPr/>
          <p:nvPr/>
        </p:nvSpPr>
        <p:spPr bwMode="auto">
          <a:xfrm>
            <a:off x="6996058" y="1490589"/>
            <a:ext cx="345709" cy="457200"/>
          </a:xfrm>
          <a:prstGeom prst="downArrow">
            <a:avLst/>
          </a:prstGeom>
          <a:solidFill>
            <a:schemeClr val="tx2"/>
          </a:solidFill>
          <a:ln w="3175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1A8B0DE-7217-A449-BCFD-100F41AB3BB2}"/>
              </a:ext>
            </a:extLst>
          </p:cNvPr>
          <p:cNvGrpSpPr>
            <a:grpSpLocks noChangeAspect="1"/>
          </p:cNvGrpSpPr>
          <p:nvPr/>
        </p:nvGrpSpPr>
        <p:grpSpPr>
          <a:xfrm>
            <a:off x="364528" y="3057792"/>
            <a:ext cx="3585603" cy="1966495"/>
            <a:chOff x="274604" y="2461116"/>
            <a:chExt cx="6905508" cy="378728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6A51285-55F0-0C48-BC31-A58C1099A3A0}"/>
                </a:ext>
              </a:extLst>
            </p:cNvPr>
            <p:cNvGrpSpPr/>
            <p:nvPr/>
          </p:nvGrpSpPr>
          <p:grpSpPr>
            <a:xfrm>
              <a:off x="3405787" y="2461116"/>
              <a:ext cx="3774325" cy="3787284"/>
              <a:chOff x="1223151" y="2384916"/>
              <a:chExt cx="3774325" cy="3787284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7470FCFB-2819-934A-95B2-44A441A324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23151" y="2596055"/>
                <a:ext cx="680811" cy="812581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E9A252AF-FBF8-1D48-B438-9941065B97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3151" y="3653658"/>
                <a:ext cx="544602" cy="812581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71B09608-BBE5-2F4B-BBC4-1572C06DB3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2681" y="5359619"/>
                <a:ext cx="465541" cy="812581"/>
              </a:xfrm>
              <a:prstGeom prst="rect">
                <a:avLst/>
              </a:prstGeom>
            </p:spPr>
          </p:pic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E2B32A9-AFF4-324A-8851-96EF527FF8E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91255" y="2804042"/>
                <a:ext cx="1435801" cy="233449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D5B47D5-AFDE-E240-B655-D582C3F457B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38703" y="2963919"/>
                <a:ext cx="1488353" cy="1114096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598AD27-51D0-564B-8297-1D127F8AC34F}"/>
                  </a:ext>
                </a:extLst>
              </p:cNvPr>
              <p:cNvCxnSpPr/>
              <p:nvPr/>
            </p:nvCxnSpPr>
            <p:spPr bwMode="auto">
              <a:xfrm>
                <a:off x="2291255" y="3233463"/>
                <a:ext cx="1447266" cy="1800662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BC0AE37-27E4-204B-8626-58746B3ECFC9}"/>
                  </a:ext>
                </a:extLst>
              </p:cNvPr>
              <p:cNvCxnSpPr/>
              <p:nvPr/>
            </p:nvCxnSpPr>
            <p:spPr bwMode="auto">
              <a:xfrm flipV="1">
                <a:off x="2194664" y="5213131"/>
                <a:ext cx="1532392" cy="515007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CC498809-95DB-4348-888E-7079E232BE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2786" y="4035801"/>
                <a:ext cx="838253" cy="838253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9E748B81-658E-C04A-8CF7-B58A53CBFB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8616" y="2384916"/>
                <a:ext cx="838253" cy="838253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10CACBD3-6AC8-D549-BD3F-AF0823C5CC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40583" y="5045560"/>
                <a:ext cx="756893" cy="756893"/>
              </a:xfrm>
              <a:prstGeom prst="rect">
                <a:avLst/>
              </a:prstGeom>
            </p:spPr>
          </p:pic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65C11C8-1C0F-CD40-83AF-C22784F8FA8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22656" y="4268949"/>
                <a:ext cx="1763423" cy="0"/>
              </a:xfrm>
              <a:prstGeom prst="line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2E7CAF0-B28F-5749-BEB8-2FE2CAEB8EDF}"/>
                </a:ext>
              </a:extLst>
            </p:cNvPr>
            <p:cNvSpPr txBox="1"/>
            <p:nvPr/>
          </p:nvSpPr>
          <p:spPr>
            <a:xfrm>
              <a:off x="274604" y="2885154"/>
              <a:ext cx="1901708" cy="63908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128.2.2.3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A372D0-B38E-6845-A41F-F8C245D78EB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71516" y="3040120"/>
              <a:ext cx="1094198" cy="91255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1D761CF-8FBD-A848-9A83-99F9529150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08938" y="3346227"/>
              <a:ext cx="1056776" cy="807988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BDBFAEE-93BC-254B-A100-8B1A7776092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71516" y="3484836"/>
              <a:ext cx="1113243" cy="2393818"/>
            </a:xfrm>
            <a:prstGeom prst="line">
              <a:avLst/>
            </a:prstGeom>
            <a:solidFill>
              <a:schemeClr val="accent1"/>
            </a:solidFill>
            <a:ln w="76200" cap="flat" cmpd="dbl" algn="ctr">
              <a:solidFill>
                <a:srgbClr val="00B05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F85D8EE-F363-754C-9F84-B7AA12691BC6}"/>
                </a:ext>
              </a:extLst>
            </p:cNvPr>
            <p:cNvSpPr txBox="1"/>
            <p:nvPr/>
          </p:nvSpPr>
          <p:spPr>
            <a:xfrm>
              <a:off x="4377398" y="2506992"/>
              <a:ext cx="1528170" cy="568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tx2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3am, 4/1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404BA5-38C9-6642-B707-AB3011D5E7B2}"/>
                </a:ext>
              </a:extLst>
            </p:cNvPr>
            <p:cNvSpPr txBox="1"/>
            <p:nvPr/>
          </p:nvSpPr>
          <p:spPr>
            <a:xfrm>
              <a:off x="4919390" y="3459246"/>
              <a:ext cx="1528170" cy="568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tx2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3am, 4/1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BDA1808-929E-D249-9FA4-D0C4A9984812}"/>
                </a:ext>
              </a:extLst>
            </p:cNvPr>
            <p:cNvSpPr txBox="1"/>
            <p:nvPr/>
          </p:nvSpPr>
          <p:spPr>
            <a:xfrm>
              <a:off x="4104833" y="5115693"/>
              <a:ext cx="1676105" cy="568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tx2"/>
                  </a:solidFill>
                  <a:latin typeface="Apple Chancery" panose="03020702040506060504" pitchFamily="66" charset="-79"/>
                  <a:cs typeface="Apple Chancery" panose="03020702040506060504" pitchFamily="66" charset="-79"/>
                </a:rPr>
                <a:t>10pm, 4/3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506532-8531-3D43-A62F-385271EFDBB6}"/>
              </a:ext>
            </a:extLst>
          </p:cNvPr>
          <p:cNvSpPr txBox="1"/>
          <p:nvPr/>
        </p:nvSpPr>
        <p:spPr>
          <a:xfrm>
            <a:off x="4474652" y="2119886"/>
            <a:ext cx="22560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R3.1) Tensors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3041BDF-A78A-FE44-804C-9076F88D46CF}"/>
              </a:ext>
            </a:extLst>
          </p:cNvPr>
          <p:cNvSpPr txBox="1"/>
          <p:nvPr/>
        </p:nvSpPr>
        <p:spPr>
          <a:xfrm>
            <a:off x="4474652" y="3957578"/>
            <a:ext cx="44531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R3.2) IAT (inter-arrival times)</a:t>
            </a:r>
          </a:p>
        </p:txBody>
      </p:sp>
      <p:grpSp>
        <p:nvGrpSpPr>
          <p:cNvPr id="56" name="Group 14">
            <a:extLst>
              <a:ext uri="{FF2B5EF4-FFF2-40B4-BE49-F238E27FC236}">
                <a16:creationId xmlns:a16="http://schemas.microsoft.com/office/drawing/2014/main" id="{99EBE789-9029-AD4E-92CF-F5F644B555FB}"/>
              </a:ext>
            </a:extLst>
          </p:cNvPr>
          <p:cNvGrpSpPr>
            <a:grpSpLocks noChangeAspect="1"/>
          </p:cNvGrpSpPr>
          <p:nvPr/>
        </p:nvGrpSpPr>
        <p:grpSpPr>
          <a:xfrm>
            <a:off x="5960247" y="2613230"/>
            <a:ext cx="1720850" cy="1059549"/>
            <a:chOff x="1409700" y="3761003"/>
            <a:chExt cx="3441700" cy="211909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80F73E2-DE67-8D45-9B47-47D26A7C7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0" y="4419600"/>
              <a:ext cx="46038" cy="1422400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1920599-6E6B-AB4F-A6AF-D649650EC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38027F6-63FE-D04A-B0B8-CE401ECF05A5}"/>
                </a:ext>
              </a:extLst>
            </p:cNvPr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E05E02D-A962-E846-9D8B-C643DB548323}"/>
                </a:ext>
              </a:extLst>
            </p:cNvPr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0C73FE2-2643-9D4D-ABAE-74A6EFFC23A4}"/>
                </a:ext>
              </a:extLst>
            </p:cNvPr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752701C-A3F3-1B44-822A-A1EE0B96A8A2}"/>
                </a:ext>
              </a:extLst>
            </p:cNvPr>
            <p:cNvSpPr/>
            <p:nvPr/>
          </p:nvSpPr>
          <p:spPr bwMode="auto">
            <a:xfrm>
              <a:off x="3644900" y="4419600"/>
              <a:ext cx="762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37">
              <a:extLst>
                <a:ext uri="{FF2B5EF4-FFF2-40B4-BE49-F238E27FC236}">
                  <a16:creationId xmlns:a16="http://schemas.microsoft.com/office/drawing/2014/main" id="{35B1DAD7-5C26-874F-BDA0-01AA2FCDB689}"/>
                </a:ext>
              </a:extLst>
            </p:cNvPr>
            <p:cNvGrpSpPr/>
            <p:nvPr/>
          </p:nvGrpSpPr>
          <p:grpSpPr>
            <a:xfrm>
              <a:off x="3873500" y="4356100"/>
              <a:ext cx="977900" cy="50799"/>
              <a:chOff x="3873500" y="4356100"/>
              <a:chExt cx="977900" cy="50799"/>
            </a:xfrm>
          </p:grpSpPr>
          <p:sp>
            <p:nvSpPr>
              <p:cNvPr id="70" name="Rectangle 10">
                <a:extLst>
                  <a:ext uri="{FF2B5EF4-FFF2-40B4-BE49-F238E27FC236}">
                    <a16:creationId xmlns:a16="http://schemas.microsoft.com/office/drawing/2014/main" id="{C99E3AF5-DA3C-B146-9807-535535B109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7500824-FBCE-CD49-9169-7EC1F5241724}"/>
                  </a:ext>
                </a:extLst>
              </p:cNvPr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A4D0CF0-B4A2-F641-9809-2955B2BF59A5}"/>
                </a:ext>
              </a:extLst>
            </p:cNvPr>
            <p:cNvSpPr txBox="1"/>
            <p:nvPr/>
          </p:nvSpPr>
          <p:spPr>
            <a:xfrm>
              <a:off x="3026844" y="4445001"/>
              <a:ext cx="379382" cy="492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</a:t>
              </a:r>
            </a:p>
          </p:txBody>
        </p:sp>
        <p:sp>
          <p:nvSpPr>
            <p:cNvPr id="65" name="Parallelogram 64">
              <a:extLst>
                <a:ext uri="{FF2B5EF4-FFF2-40B4-BE49-F238E27FC236}">
                  <a16:creationId xmlns:a16="http://schemas.microsoft.com/office/drawing/2014/main" id="{316786BC-059D-A54F-8350-AED7DEAC811E}"/>
                </a:ext>
              </a:extLst>
            </p:cNvPr>
            <p:cNvSpPr/>
            <p:nvPr/>
          </p:nvSpPr>
          <p:spPr bwMode="auto">
            <a:xfrm>
              <a:off x="1409700" y="3949700"/>
              <a:ext cx="1473200" cy="431800"/>
            </a:xfrm>
            <a:prstGeom prst="parallelogram">
              <a:avLst>
                <a:gd name="adj" fmla="val 95588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Parallelogram 65">
              <a:extLst>
                <a:ext uri="{FF2B5EF4-FFF2-40B4-BE49-F238E27FC236}">
                  <a16:creationId xmlns:a16="http://schemas.microsoft.com/office/drawing/2014/main" id="{3A5EBF34-B925-A048-9877-1152636744A2}"/>
                </a:ext>
              </a:extLst>
            </p:cNvPr>
            <p:cNvSpPr/>
            <p:nvPr/>
          </p:nvSpPr>
          <p:spPr bwMode="auto">
            <a:xfrm rot="5400000" flipV="1">
              <a:off x="1689100" y="4699000"/>
              <a:ext cx="1917700" cy="444500"/>
            </a:xfrm>
            <a:prstGeom prst="parallelogram">
              <a:avLst>
                <a:gd name="adj" fmla="val 98007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" name="Group 38">
              <a:extLst>
                <a:ext uri="{FF2B5EF4-FFF2-40B4-BE49-F238E27FC236}">
                  <a16:creationId xmlns:a16="http://schemas.microsoft.com/office/drawing/2014/main" id="{BECF667D-F5CA-AA41-9B40-448330E8DBCE}"/>
                </a:ext>
              </a:extLst>
            </p:cNvPr>
            <p:cNvGrpSpPr/>
            <p:nvPr/>
          </p:nvGrpSpPr>
          <p:grpSpPr>
            <a:xfrm rot="18634327">
              <a:off x="3582932" y="4035585"/>
              <a:ext cx="625012" cy="75847"/>
              <a:chOff x="3873500" y="4356100"/>
              <a:chExt cx="977900" cy="50799"/>
            </a:xfrm>
          </p:grpSpPr>
          <p:sp>
            <p:nvSpPr>
              <p:cNvPr id="68" name="Rectangle 10">
                <a:extLst>
                  <a:ext uri="{FF2B5EF4-FFF2-40B4-BE49-F238E27FC236}">
                    <a16:creationId xmlns:a16="http://schemas.microsoft.com/office/drawing/2014/main" id="{E4A8E11A-1200-5C41-92DF-674B2A6EE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3500" y="4356100"/>
                <a:ext cx="977900" cy="45719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prstDash val="sysDot"/>
                <a:round/>
                <a:headEnd type="none" w="sm" len="sm"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8F7DF26-996A-F041-90BD-ED054F6BC2FF}"/>
                  </a:ext>
                </a:extLst>
              </p:cNvPr>
              <p:cNvSpPr/>
              <p:nvPr/>
            </p:nvSpPr>
            <p:spPr bwMode="auto">
              <a:xfrm>
                <a:off x="3873500" y="4361180"/>
                <a:ext cx="584200" cy="45719"/>
              </a:xfrm>
              <a:prstGeom prst="rect">
                <a:avLst/>
              </a:prstGeom>
              <a:solidFill>
                <a:srgbClr val="008000"/>
              </a:solidFill>
              <a:ln w="3175" cap="flat" cmpd="sng" algn="ctr">
                <a:solidFill>
                  <a:srgbClr val="008000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2" name="Picture 4">
            <a:extLst>
              <a:ext uri="{FF2B5EF4-FFF2-40B4-BE49-F238E27FC236}">
                <a16:creationId xmlns:a16="http://schemas.microsoft.com/office/drawing/2014/main" id="{8CAF3A7F-EB70-3B4A-953E-B562A4AE92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870" y="4665921"/>
            <a:ext cx="4184075" cy="117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4593191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over time -&gt; tensors!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#3.1:</a:t>
            </a:r>
          </a:p>
          <a:p>
            <a:pPr lvl="1"/>
            <a:r>
              <a:rPr lang="en-US" dirty="0"/>
              <a:t>Given who calls whom, and when</a:t>
            </a:r>
          </a:p>
          <a:p>
            <a:pPr lvl="1"/>
            <a:r>
              <a:rPr lang="en-US" dirty="0"/>
              <a:t>Find patterns / anomalies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676400" y="4356100"/>
            <a:ext cx="1168400" cy="132080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4798" y="4597400"/>
            <a:ext cx="9812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smith</a:t>
            </a:r>
          </a:p>
        </p:txBody>
      </p:sp>
      <p:sp>
        <p:nvSpPr>
          <p:cNvPr id="11" name="TextBox 10"/>
          <p:cNvSpPr txBox="1"/>
          <p:nvPr/>
        </p:nvSpPr>
        <p:spPr>
          <a:xfrm rot="19955723">
            <a:off x="2099838" y="3627962"/>
            <a:ext cx="13782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johnson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1676400" y="4775200"/>
            <a:ext cx="1155700" cy="12700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 bwMode="auto">
          <a:xfrm>
            <a:off x="2425700" y="4356100"/>
            <a:ext cx="114300" cy="1333500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2438400" y="4775200"/>
            <a:ext cx="101600" cy="114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9F0597-FC34-9E49-9AC0-572EBFBEA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598B5D3-7CE2-6843-B6C5-3C5A2201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over time -&gt; tensors!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#3.1:</a:t>
            </a:r>
          </a:p>
          <a:p>
            <a:pPr lvl="1"/>
            <a:r>
              <a:rPr lang="en-US" dirty="0"/>
              <a:t>Given who calls whom, and when</a:t>
            </a:r>
          </a:p>
          <a:p>
            <a:pPr lvl="1"/>
            <a:r>
              <a:rPr lang="en-US" dirty="0"/>
              <a:t>Find patterns / anomalies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676400" y="43561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438400" y="4775200"/>
            <a:ext cx="101600" cy="114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 bwMode="auto">
          <a:xfrm>
            <a:off x="1930413" y="4775203"/>
            <a:ext cx="101600" cy="114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2675468" y="4775206"/>
            <a:ext cx="101600" cy="114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1811888" y="5232400"/>
            <a:ext cx="101600" cy="114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 bwMode="auto">
          <a:xfrm>
            <a:off x="2032014" y="5012268"/>
            <a:ext cx="101600" cy="114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 bwMode="auto">
          <a:xfrm>
            <a:off x="2235213" y="4487348"/>
            <a:ext cx="101600" cy="114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2387613" y="5503331"/>
            <a:ext cx="101600" cy="114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2540013" y="5384803"/>
            <a:ext cx="101600" cy="1143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A3855-8377-6041-B00E-41EC3D7A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34BD21-9588-E84F-84BF-A33B730FE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 bwMode="auto">
          <a:xfrm>
            <a:off x="1816100" y="41910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over time -&gt; tensors!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#3.1:</a:t>
            </a:r>
          </a:p>
          <a:p>
            <a:pPr lvl="1"/>
            <a:r>
              <a:rPr lang="en-US" dirty="0"/>
              <a:t>Given who calls whom, and when</a:t>
            </a:r>
          </a:p>
          <a:p>
            <a:pPr lvl="1"/>
            <a:r>
              <a:rPr lang="en-US" dirty="0"/>
              <a:t>Find patterns / anomalies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676400" y="43561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22"/>
          <p:cNvGrpSpPr/>
          <p:nvPr/>
        </p:nvGrpSpPr>
        <p:grpSpPr>
          <a:xfrm>
            <a:off x="1811888" y="4487348"/>
            <a:ext cx="965180" cy="1130283"/>
            <a:chOff x="1811888" y="4487348"/>
            <a:chExt cx="965180" cy="1130283"/>
          </a:xfrm>
        </p:grpSpPr>
        <p:sp>
          <p:nvSpPr>
            <p:cNvPr id="12" name="Rectangle 11"/>
            <p:cNvSpPr/>
            <p:nvPr/>
          </p:nvSpPr>
          <p:spPr bwMode="auto">
            <a:xfrm>
              <a:off x="2438400" y="4775200"/>
              <a:ext cx="101600" cy="114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930413" y="4775203"/>
              <a:ext cx="101600" cy="114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675468" y="4775206"/>
              <a:ext cx="101600" cy="114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811888" y="5232400"/>
              <a:ext cx="101600" cy="114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2032014" y="5012268"/>
              <a:ext cx="101600" cy="114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2235213" y="4487348"/>
              <a:ext cx="101600" cy="114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387613" y="5503331"/>
              <a:ext cx="101600" cy="114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540013" y="5384803"/>
              <a:ext cx="101600" cy="114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00627" y="4216400"/>
            <a:ext cx="8332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2651" y="3860800"/>
            <a:ext cx="7468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3BB1B3E-ECEC-DA4B-9BB7-0D74AEA0A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D2D3B34-B918-3E45-944D-99FEFBBF1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over time -&gt; tensors!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#3.1:</a:t>
            </a:r>
          </a:p>
          <a:p>
            <a:pPr lvl="1"/>
            <a:r>
              <a:rPr lang="en-US" dirty="0"/>
              <a:t>Given who calls whom, and when</a:t>
            </a:r>
          </a:p>
          <a:p>
            <a:pPr lvl="1"/>
            <a:r>
              <a:rPr lang="en-US" dirty="0"/>
              <a:t>Find patterns / anomalies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171700" y="38354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1981200" y="40259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1816100" y="41910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676400" y="43561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34517" y="5803900"/>
            <a:ext cx="10558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callee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1717" y="4584700"/>
            <a:ext cx="9814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caller</a:t>
            </a:r>
          </a:p>
        </p:txBody>
      </p:sp>
      <p:sp>
        <p:nvSpPr>
          <p:cNvPr id="14" name="TextBox 13"/>
          <p:cNvSpPr txBox="1"/>
          <p:nvPr/>
        </p:nvSpPr>
        <p:spPr>
          <a:xfrm rot="19049385">
            <a:off x="624855" y="3759200"/>
            <a:ext cx="8145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 rot="5400000" flipH="1" flipV="1">
            <a:off x="1670050" y="3829050"/>
            <a:ext cx="533400" cy="5207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rot="5400000" flipH="1" flipV="1">
            <a:off x="2813050" y="3829050"/>
            <a:ext cx="533400" cy="5207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rot="5400000" flipH="1" flipV="1">
            <a:off x="2825750" y="5124450"/>
            <a:ext cx="533400" cy="5207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grpSp>
        <p:nvGrpSpPr>
          <p:cNvPr id="8" name="Group 18"/>
          <p:cNvGrpSpPr/>
          <p:nvPr/>
        </p:nvGrpSpPr>
        <p:grpSpPr>
          <a:xfrm>
            <a:off x="1811888" y="4487348"/>
            <a:ext cx="965180" cy="1130283"/>
            <a:chOff x="1811888" y="4487348"/>
            <a:chExt cx="965180" cy="1130283"/>
          </a:xfrm>
        </p:grpSpPr>
        <p:sp>
          <p:nvSpPr>
            <p:cNvPr id="20" name="Rectangle 19"/>
            <p:cNvSpPr/>
            <p:nvPr/>
          </p:nvSpPr>
          <p:spPr bwMode="auto">
            <a:xfrm>
              <a:off x="2438400" y="4775200"/>
              <a:ext cx="101600" cy="114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1930413" y="4775203"/>
              <a:ext cx="101600" cy="114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675468" y="4775206"/>
              <a:ext cx="101600" cy="114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1811888" y="5232400"/>
              <a:ext cx="101600" cy="114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032014" y="5012268"/>
              <a:ext cx="101600" cy="114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2235213" y="4487348"/>
              <a:ext cx="101600" cy="114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387613" y="5503331"/>
              <a:ext cx="101600" cy="114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540013" y="5384803"/>
              <a:ext cx="101600" cy="1143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795049A-1BDA-834F-9D50-B5102811D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41049F6-251E-4F4E-9DB2-AA888319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over time -&gt; tensors!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#3.1’’:</a:t>
            </a:r>
          </a:p>
          <a:p>
            <a:pPr lvl="1"/>
            <a:r>
              <a:rPr lang="en-US" dirty="0"/>
              <a:t>Given subject – verb – object facts</a:t>
            </a:r>
          </a:p>
          <a:p>
            <a:pPr lvl="1"/>
            <a:r>
              <a:rPr lang="en-US" dirty="0"/>
              <a:t>Find patterns / anomalies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171700" y="38354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1981200" y="40259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1816100" y="41910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676400" y="43561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25238" y="5803900"/>
            <a:ext cx="10743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1882" y="4584700"/>
            <a:ext cx="12411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subject</a:t>
            </a:r>
          </a:p>
        </p:txBody>
      </p:sp>
      <p:sp>
        <p:nvSpPr>
          <p:cNvPr id="14" name="TextBox 13"/>
          <p:cNvSpPr txBox="1"/>
          <p:nvPr/>
        </p:nvSpPr>
        <p:spPr>
          <a:xfrm rot="19049385">
            <a:off x="609083" y="3759200"/>
            <a:ext cx="8461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87161" y="3894666"/>
            <a:ext cx="45506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3600" dirty="0">
                <a:solidFill>
                  <a:schemeClr val="tx2"/>
                </a:solidFill>
              </a:rPr>
              <a:t>MANY </a:t>
            </a:r>
            <a:r>
              <a:rPr lang="en-US" sz="3600" dirty="0"/>
              <a:t>more settings,</a:t>
            </a:r>
          </a:p>
          <a:p>
            <a:pPr algn="just"/>
            <a:r>
              <a:rPr lang="en-US" sz="3600" dirty="0"/>
              <a:t>with &gt;2 ‘modes’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C7F08-387E-8847-9A27-BAB155DB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D21D2A2-D561-B14F-9C93-8CFB10C2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over time -&gt; tensors!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#3.1’’’:</a:t>
            </a:r>
          </a:p>
          <a:p>
            <a:pPr lvl="1"/>
            <a:r>
              <a:rPr lang="en-US" dirty="0"/>
              <a:t>Given &lt;triplets&gt;</a:t>
            </a:r>
          </a:p>
          <a:p>
            <a:pPr lvl="1"/>
            <a:r>
              <a:rPr lang="en-US" dirty="0"/>
              <a:t>Find patterns / anomalies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171700" y="38354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1981200" y="40259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1816100" y="41910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676400" y="4356100"/>
            <a:ext cx="1168400" cy="13208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60362" y="5803900"/>
            <a:ext cx="12041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0362" y="4584700"/>
            <a:ext cx="12041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mode1</a:t>
            </a:r>
          </a:p>
        </p:txBody>
      </p:sp>
      <p:sp>
        <p:nvSpPr>
          <p:cNvPr id="14" name="TextBox 13"/>
          <p:cNvSpPr txBox="1"/>
          <p:nvPr/>
        </p:nvSpPr>
        <p:spPr>
          <a:xfrm rot="19049385">
            <a:off x="430062" y="3759200"/>
            <a:ext cx="12041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87161" y="3894666"/>
            <a:ext cx="4550620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3600" dirty="0">
                <a:solidFill>
                  <a:schemeClr val="tx2"/>
                </a:solidFill>
              </a:rPr>
              <a:t>MANY </a:t>
            </a:r>
            <a:r>
              <a:rPr lang="en-US" sz="3600" dirty="0"/>
              <a:t>more settings,</a:t>
            </a:r>
          </a:p>
          <a:p>
            <a:pPr algn="just"/>
            <a:r>
              <a:rPr lang="en-US" sz="3600" dirty="0"/>
              <a:t>with &gt;2 ‘modes’</a:t>
            </a:r>
          </a:p>
          <a:p>
            <a:pPr algn="just"/>
            <a:r>
              <a:rPr lang="en-US" sz="3600" dirty="0"/>
              <a:t>(and 4, 5, etc modes)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430F1A-0D22-C849-B15F-167AFF0D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6795C25-9FCB-644F-8AD8-A0455B694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intro to SVD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(SVD) matrix factorization: finds blocks</a:t>
            </a:r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7416800" y="4419600"/>
            <a:ext cx="46038" cy="14224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5600700" y="4419600"/>
            <a:ext cx="46038" cy="14224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3657600" y="4419600"/>
            <a:ext cx="46038" cy="1422400"/>
          </a:xfrm>
          <a:prstGeom prst="rect">
            <a:avLst/>
          </a:prstGeom>
          <a:noFill/>
          <a:ln w="28575">
            <a:solidFill>
              <a:srgbClr val="008000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12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7900" y="5918200"/>
            <a:ext cx="4064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6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7150" y="6019800"/>
            <a:ext cx="3683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50" y="3816350"/>
            <a:ext cx="393700" cy="419100"/>
          </a:xfrm>
          <a:prstGeom prst="rect">
            <a:avLst/>
          </a:prstGeom>
        </p:spPr>
      </p:pic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3873500" y="4356100"/>
            <a:ext cx="977900" cy="45719"/>
          </a:xfrm>
          <a:prstGeom prst="rect">
            <a:avLst/>
          </a:prstGeom>
          <a:noFill/>
          <a:ln w="28575">
            <a:solidFill>
              <a:srgbClr val="008000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5816600" y="4356100"/>
            <a:ext cx="965200" cy="4571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7607300" y="4330700"/>
            <a:ext cx="977900" cy="508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rot="16200000" flipH="1">
            <a:off x="236538" y="5138738"/>
            <a:ext cx="1471612" cy="11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8" name="Straight Arrow Connector 19"/>
          <p:cNvCxnSpPr>
            <a:cxnSpLocks noChangeShapeType="1"/>
          </p:cNvCxnSpPr>
          <p:nvPr/>
        </p:nvCxnSpPr>
        <p:spPr bwMode="auto">
          <a:xfrm>
            <a:off x="1397000" y="4064000"/>
            <a:ext cx="1054100" cy="127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9" name="TextBox 20"/>
          <p:cNvSpPr txBox="1">
            <a:spLocks noChangeArrowheads="1"/>
          </p:cNvSpPr>
          <p:nvPr/>
        </p:nvSpPr>
        <p:spPr bwMode="auto">
          <a:xfrm>
            <a:off x="135485" y="4889500"/>
            <a:ext cx="814884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N </a:t>
            </a:r>
          </a:p>
          <a:p>
            <a:r>
              <a:rPr lang="en-US" dirty="0"/>
              <a:t>fans</a:t>
            </a:r>
          </a:p>
        </p:txBody>
      </p:sp>
      <p:sp>
        <p:nvSpPr>
          <p:cNvPr id="20" name="TextBox 21"/>
          <p:cNvSpPr txBox="1">
            <a:spLocks noChangeArrowheads="1"/>
          </p:cNvSpPr>
          <p:nvPr/>
        </p:nvSpPr>
        <p:spPr bwMode="auto">
          <a:xfrm>
            <a:off x="1580928" y="3162300"/>
            <a:ext cx="87040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M</a:t>
            </a:r>
          </a:p>
          <a:p>
            <a:r>
              <a:rPr lang="en-US" dirty="0"/>
              <a:t>idols</a:t>
            </a:r>
          </a:p>
        </p:txBody>
      </p:sp>
      <p:grpSp>
        <p:nvGrpSpPr>
          <p:cNvPr id="38" name="Group 42"/>
          <p:cNvGrpSpPr/>
          <p:nvPr/>
        </p:nvGrpSpPr>
        <p:grpSpPr>
          <a:xfrm>
            <a:off x="1422400" y="4419600"/>
            <a:ext cx="990600" cy="1422400"/>
            <a:chOff x="1422400" y="4419600"/>
            <a:chExt cx="990600" cy="1422400"/>
          </a:xfrm>
        </p:grpSpPr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3644900" y="4419600"/>
            <a:ext cx="76200" cy="393700"/>
          </a:xfrm>
          <a:prstGeom prst="rect">
            <a:avLst/>
          </a:prstGeom>
          <a:solidFill>
            <a:srgbClr val="008000"/>
          </a:solidFill>
          <a:ln w="3175" cap="flat" cmpd="sng" algn="ctr">
            <a:solidFill>
              <a:srgbClr val="008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 bwMode="auto">
          <a:xfrm>
            <a:off x="3873500" y="4361180"/>
            <a:ext cx="584200" cy="45719"/>
          </a:xfrm>
          <a:prstGeom prst="rect">
            <a:avLst/>
          </a:prstGeom>
          <a:solidFill>
            <a:srgbClr val="008000"/>
          </a:solidFill>
          <a:ln w="3175" cap="flat" cmpd="sng" algn="ctr">
            <a:solidFill>
              <a:srgbClr val="008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 bwMode="auto">
          <a:xfrm>
            <a:off x="6375400" y="4347633"/>
            <a:ext cx="101600" cy="46567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5592232" y="4889500"/>
            <a:ext cx="71967" cy="4699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 bwMode="auto">
          <a:xfrm>
            <a:off x="7416800" y="5638800"/>
            <a:ext cx="50800" cy="114300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 bwMode="auto">
          <a:xfrm>
            <a:off x="8369300" y="4330700"/>
            <a:ext cx="220132" cy="45719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904657" y="2904067"/>
            <a:ext cx="217316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00"/>
                </a:solidFill>
              </a:rPr>
              <a:t>‘music lovers’</a:t>
            </a:r>
          </a:p>
          <a:p>
            <a:r>
              <a:rPr lang="en-US" dirty="0">
                <a:solidFill>
                  <a:srgbClr val="006600"/>
                </a:solidFill>
              </a:rPr>
              <a:t>‘singers’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46674" y="2929467"/>
            <a:ext cx="221240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‘sports lovers’</a:t>
            </a:r>
          </a:p>
          <a:p>
            <a:r>
              <a:rPr lang="en-US" dirty="0"/>
              <a:t>‘athletes’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40163" y="2912537"/>
            <a:ext cx="17845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‘citizens’</a:t>
            </a:r>
          </a:p>
          <a:p>
            <a:r>
              <a:rPr lang="en-US" dirty="0">
                <a:solidFill>
                  <a:srgbClr val="FF33CC"/>
                </a:solidFill>
              </a:rPr>
              <a:t>‘politicians’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26843" y="5029200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054610" y="4986867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25732" y="4986864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6" name="Double Bracket 35"/>
          <p:cNvSpPr/>
          <p:nvPr/>
        </p:nvSpPr>
        <p:spPr bwMode="auto">
          <a:xfrm>
            <a:off x="84665" y="1439333"/>
            <a:ext cx="8890000" cy="5215467"/>
          </a:xfrm>
          <a:prstGeom prst="bracketPair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 bwMode="auto">
          <a:xfrm>
            <a:off x="3873500" y="4457700"/>
            <a:ext cx="546100" cy="330200"/>
          </a:xfrm>
          <a:prstGeom prst="rect">
            <a:avLst/>
          </a:prstGeom>
          <a:solidFill>
            <a:srgbClr val="008000">
              <a:alpha val="25000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 bwMode="auto">
          <a:xfrm>
            <a:off x="6362700" y="4902200"/>
            <a:ext cx="101600" cy="469900"/>
          </a:xfrm>
          <a:prstGeom prst="rect">
            <a:avLst/>
          </a:prstGeom>
          <a:solidFill>
            <a:schemeClr val="tx1">
              <a:alpha val="25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auto">
          <a:xfrm>
            <a:off x="8382000" y="5626100"/>
            <a:ext cx="215900" cy="127000"/>
          </a:xfrm>
          <a:prstGeom prst="rect">
            <a:avLst/>
          </a:prstGeom>
          <a:solidFill>
            <a:srgbClr val="FF33CC">
              <a:alpha val="25000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3860800" y="4445000"/>
            <a:ext cx="990600" cy="1422400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7"/>
          <p:cNvSpPr>
            <a:spLocks noChangeArrowheads="1"/>
          </p:cNvSpPr>
          <p:nvPr/>
        </p:nvSpPr>
        <p:spPr bwMode="auto">
          <a:xfrm>
            <a:off x="5791200" y="4457700"/>
            <a:ext cx="990600" cy="1422400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7"/>
          <p:cNvSpPr>
            <a:spLocks noChangeArrowheads="1"/>
          </p:cNvSpPr>
          <p:nvPr/>
        </p:nvSpPr>
        <p:spPr bwMode="auto">
          <a:xfrm>
            <a:off x="7607300" y="4432300"/>
            <a:ext cx="990600" cy="1422400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" name="Picture 13" descr="twitter-logo_1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238" y="3289300"/>
            <a:ext cx="820738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64B91E89-7F13-C242-913E-C580A6B7C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155AAD91-E147-2143-B898-48DF44155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Answer: tensor factorization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PARAFAC decomposition</a:t>
            </a:r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7416800" y="4419600"/>
            <a:ext cx="46038" cy="14224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5600700" y="4419600"/>
            <a:ext cx="46038" cy="14224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3657600" y="4419600"/>
            <a:ext cx="46038" cy="1422400"/>
          </a:xfrm>
          <a:prstGeom prst="rect">
            <a:avLst/>
          </a:prstGeom>
          <a:noFill/>
          <a:ln w="28575">
            <a:solidFill>
              <a:srgbClr val="008000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5816600" y="4356100"/>
            <a:ext cx="965200" cy="4571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7607300" y="4330700"/>
            <a:ext cx="977900" cy="508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 bwMode="auto">
          <a:xfrm>
            <a:off x="3644900" y="4419600"/>
            <a:ext cx="76200" cy="393700"/>
          </a:xfrm>
          <a:prstGeom prst="rect">
            <a:avLst/>
          </a:prstGeom>
          <a:solidFill>
            <a:srgbClr val="008000"/>
          </a:solidFill>
          <a:ln w="3175" cap="flat" cmpd="sng" algn="ctr">
            <a:solidFill>
              <a:srgbClr val="008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37"/>
          <p:cNvGrpSpPr/>
          <p:nvPr/>
        </p:nvGrpSpPr>
        <p:grpSpPr>
          <a:xfrm>
            <a:off x="3873500" y="4356100"/>
            <a:ext cx="977900" cy="50799"/>
            <a:chOff x="3873500" y="4356100"/>
            <a:chExt cx="977900" cy="50799"/>
          </a:xfrm>
        </p:grpSpPr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3873500" y="4356100"/>
              <a:ext cx="977900" cy="45719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3873500" y="4361180"/>
              <a:ext cx="584200" cy="45719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 bwMode="auto">
          <a:xfrm>
            <a:off x="6375400" y="4347633"/>
            <a:ext cx="101600" cy="46567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5592232" y="4889500"/>
            <a:ext cx="71967" cy="4699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 bwMode="auto">
          <a:xfrm>
            <a:off x="7416800" y="5638800"/>
            <a:ext cx="50800" cy="114300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 bwMode="auto">
          <a:xfrm>
            <a:off x="8369300" y="4330700"/>
            <a:ext cx="220132" cy="45719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026843" y="5029200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020743" y="4953000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25743" y="4851400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grpSp>
        <p:nvGrpSpPr>
          <p:cNvPr id="11" name="Group 38"/>
          <p:cNvGrpSpPr/>
          <p:nvPr/>
        </p:nvGrpSpPr>
        <p:grpSpPr>
          <a:xfrm rot="18634327">
            <a:off x="3582932" y="4035585"/>
            <a:ext cx="625012" cy="75847"/>
            <a:chOff x="3873500" y="4356100"/>
            <a:chExt cx="977900" cy="50799"/>
          </a:xfrm>
        </p:grpSpPr>
        <p:sp>
          <p:nvSpPr>
            <p:cNvPr id="40" name="Rectangle 10"/>
            <p:cNvSpPr>
              <a:spLocks noChangeArrowheads="1"/>
            </p:cNvSpPr>
            <p:nvPr/>
          </p:nvSpPr>
          <p:spPr bwMode="auto">
            <a:xfrm>
              <a:off x="3873500" y="4356100"/>
              <a:ext cx="977900" cy="45719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3873500" y="4361180"/>
              <a:ext cx="584200" cy="45719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10"/>
          <p:cNvSpPr>
            <a:spLocks noChangeArrowheads="1"/>
          </p:cNvSpPr>
          <p:nvPr/>
        </p:nvSpPr>
        <p:spPr bwMode="auto">
          <a:xfrm rot="18634327">
            <a:off x="5573952" y="4011511"/>
            <a:ext cx="625012" cy="68262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43"/>
          <p:cNvSpPr/>
          <p:nvPr/>
        </p:nvSpPr>
        <p:spPr bwMode="auto">
          <a:xfrm rot="18634327">
            <a:off x="5725298" y="3997711"/>
            <a:ext cx="373384" cy="68262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Rectangle 10"/>
          <p:cNvSpPr>
            <a:spLocks noChangeArrowheads="1"/>
          </p:cNvSpPr>
          <p:nvPr/>
        </p:nvSpPr>
        <p:spPr bwMode="auto">
          <a:xfrm rot="18634327">
            <a:off x="7326551" y="4011510"/>
            <a:ext cx="625012" cy="68262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Rectangle 46"/>
          <p:cNvSpPr/>
          <p:nvPr/>
        </p:nvSpPr>
        <p:spPr bwMode="auto">
          <a:xfrm rot="18634327">
            <a:off x="7559712" y="3911834"/>
            <a:ext cx="337915" cy="63664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-10881" y="4965700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289639" y="5880100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product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18435176">
            <a:off x="204271" y="3926989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timestamp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002653" y="2984500"/>
            <a:ext cx="1519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colluders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389407" y="2936557"/>
            <a:ext cx="103906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Apple</a:t>
            </a:r>
          </a:p>
          <a:p>
            <a:r>
              <a:rPr lang="en-US" dirty="0"/>
              <a:t>fans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241135" y="2936557"/>
            <a:ext cx="12218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jewelry</a:t>
            </a:r>
          </a:p>
        </p:txBody>
      </p:sp>
      <p:grpSp>
        <p:nvGrpSpPr>
          <p:cNvPr id="12" name="Group 62"/>
          <p:cNvGrpSpPr/>
          <p:nvPr/>
        </p:nvGrpSpPr>
        <p:grpSpPr>
          <a:xfrm>
            <a:off x="1409700" y="3949700"/>
            <a:ext cx="1473200" cy="1930400"/>
            <a:chOff x="1409700" y="3949700"/>
            <a:chExt cx="1473200" cy="1930400"/>
          </a:xfrm>
        </p:grpSpPr>
        <p:sp>
          <p:nvSpPr>
            <p:cNvPr id="58" name="Rectangle 57"/>
            <p:cNvSpPr/>
            <p:nvPr/>
          </p:nvSpPr>
          <p:spPr bwMode="auto">
            <a:xfrm>
              <a:off x="2641600" y="5194325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2573865" y="5270518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1655233" y="4110567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1536700" y="4262966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arallelogram 35"/>
            <p:cNvSpPr/>
            <p:nvPr/>
          </p:nvSpPr>
          <p:spPr bwMode="auto">
            <a:xfrm>
              <a:off x="1409700" y="3949700"/>
              <a:ext cx="1473200" cy="431800"/>
            </a:xfrm>
            <a:prstGeom prst="parallelogram">
              <a:avLst>
                <a:gd name="adj" fmla="val 95588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Parallelogram 36"/>
            <p:cNvSpPr/>
            <p:nvPr/>
          </p:nvSpPr>
          <p:spPr bwMode="auto">
            <a:xfrm rot="5400000" flipV="1">
              <a:off x="1689100" y="4699000"/>
              <a:ext cx="1917700" cy="444500"/>
            </a:xfrm>
            <a:prstGeom prst="parallelogram">
              <a:avLst>
                <a:gd name="adj" fmla="val 98007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/>
            <p:cNvCxnSpPr/>
            <p:nvPr/>
          </p:nvCxnSpPr>
          <p:spPr bwMode="auto">
            <a:xfrm flipV="1">
              <a:off x="2417234" y="5317069"/>
              <a:ext cx="452967" cy="423333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ysDot"/>
              <a:round/>
              <a:headEnd type="none" w="sm" len="sm"/>
              <a:tailEnd type="none" w="med" len="med"/>
            </a:ln>
            <a:effectLst/>
          </p:spPr>
        </p:cxnSp>
        <p:sp>
          <p:nvSpPr>
            <p:cNvPr id="56" name="Rectangle 55"/>
            <p:cNvSpPr/>
            <p:nvPr/>
          </p:nvSpPr>
          <p:spPr bwMode="auto">
            <a:xfrm>
              <a:off x="2506131" y="5329779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2277535" y="4762487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2" name="Straight Connector 61"/>
            <p:cNvCxnSpPr/>
            <p:nvPr/>
          </p:nvCxnSpPr>
          <p:spPr bwMode="auto">
            <a:xfrm flipV="1">
              <a:off x="2188619" y="4995317"/>
              <a:ext cx="452967" cy="423333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ysDot"/>
              <a:round/>
              <a:headEnd type="none" w="sm" len="sm"/>
              <a:tailEnd type="none" w="med" len="med"/>
            </a:ln>
            <a:effectLst/>
          </p:spPr>
        </p:cxnSp>
      </p:grp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81C37AC5-A8EB-AB45-9F6A-E6938DB96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B1E07FB-E9D5-E44C-8EFE-A8A7DF2C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96056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Answer: tensor factorization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PARAFAC decomposition</a:t>
            </a:r>
          </a:p>
          <a:p>
            <a:r>
              <a:rPr lang="en-US" dirty="0"/>
              <a:t>Results for who-calls-whom-when</a:t>
            </a:r>
          </a:p>
          <a:p>
            <a:pPr lvl="1"/>
            <a:r>
              <a:rPr lang="en-US" dirty="0"/>
              <a:t>4M </a:t>
            </a:r>
            <a:r>
              <a:rPr lang="en-US" dirty="0" err="1"/>
              <a:t>x</a:t>
            </a:r>
            <a:r>
              <a:rPr lang="en-US" dirty="0"/>
              <a:t> 15 days</a:t>
            </a:r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7416800" y="4419600"/>
            <a:ext cx="46038" cy="14224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5600700" y="4419600"/>
            <a:ext cx="46038" cy="14224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3657600" y="4419600"/>
            <a:ext cx="46038" cy="1422400"/>
          </a:xfrm>
          <a:prstGeom prst="rect">
            <a:avLst/>
          </a:prstGeom>
          <a:noFill/>
          <a:ln w="28575">
            <a:solidFill>
              <a:srgbClr val="008000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5816600" y="4356100"/>
            <a:ext cx="965200" cy="4571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7607300" y="4330700"/>
            <a:ext cx="977900" cy="50800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 bwMode="auto">
          <a:xfrm>
            <a:off x="3644900" y="4419600"/>
            <a:ext cx="76200" cy="393700"/>
          </a:xfrm>
          <a:prstGeom prst="rect">
            <a:avLst/>
          </a:prstGeom>
          <a:solidFill>
            <a:srgbClr val="008000"/>
          </a:solidFill>
          <a:ln w="3175" cap="flat" cmpd="sng" algn="ctr">
            <a:solidFill>
              <a:srgbClr val="008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37"/>
          <p:cNvGrpSpPr/>
          <p:nvPr/>
        </p:nvGrpSpPr>
        <p:grpSpPr>
          <a:xfrm>
            <a:off x="3873500" y="4356100"/>
            <a:ext cx="977900" cy="50799"/>
            <a:chOff x="3873500" y="4356100"/>
            <a:chExt cx="977900" cy="50799"/>
          </a:xfrm>
        </p:grpSpPr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3873500" y="4356100"/>
              <a:ext cx="977900" cy="45719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3873500" y="4361180"/>
              <a:ext cx="584200" cy="45719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 bwMode="auto">
          <a:xfrm>
            <a:off x="6375400" y="4347633"/>
            <a:ext cx="101600" cy="46567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5592232" y="4889500"/>
            <a:ext cx="71967" cy="469900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 bwMode="auto">
          <a:xfrm>
            <a:off x="7416800" y="5638800"/>
            <a:ext cx="50800" cy="114300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 bwMode="auto">
          <a:xfrm>
            <a:off x="8369300" y="4330700"/>
            <a:ext cx="220132" cy="45719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026843" y="5029200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020743" y="4953000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25743" y="4851400"/>
            <a:ext cx="3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grpSp>
        <p:nvGrpSpPr>
          <p:cNvPr id="11" name="Group 38"/>
          <p:cNvGrpSpPr/>
          <p:nvPr/>
        </p:nvGrpSpPr>
        <p:grpSpPr>
          <a:xfrm rot="18634327">
            <a:off x="3582932" y="4035585"/>
            <a:ext cx="625012" cy="75847"/>
            <a:chOff x="3873500" y="4356100"/>
            <a:chExt cx="977900" cy="50799"/>
          </a:xfrm>
        </p:grpSpPr>
        <p:sp>
          <p:nvSpPr>
            <p:cNvPr id="40" name="Rectangle 10"/>
            <p:cNvSpPr>
              <a:spLocks noChangeArrowheads="1"/>
            </p:cNvSpPr>
            <p:nvPr/>
          </p:nvSpPr>
          <p:spPr bwMode="auto">
            <a:xfrm>
              <a:off x="3873500" y="4356100"/>
              <a:ext cx="977900" cy="45719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3873500" y="4361180"/>
              <a:ext cx="584200" cy="45719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rgbClr val="008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10"/>
          <p:cNvSpPr>
            <a:spLocks noChangeArrowheads="1"/>
          </p:cNvSpPr>
          <p:nvPr/>
        </p:nvSpPr>
        <p:spPr bwMode="auto">
          <a:xfrm rot="18634327">
            <a:off x="5573952" y="4011511"/>
            <a:ext cx="625012" cy="68262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43"/>
          <p:cNvSpPr/>
          <p:nvPr/>
        </p:nvSpPr>
        <p:spPr bwMode="auto">
          <a:xfrm rot="18634327">
            <a:off x="5725298" y="3997711"/>
            <a:ext cx="373384" cy="68262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Rectangle 10"/>
          <p:cNvSpPr>
            <a:spLocks noChangeArrowheads="1"/>
          </p:cNvSpPr>
          <p:nvPr/>
        </p:nvSpPr>
        <p:spPr bwMode="auto">
          <a:xfrm rot="18634327">
            <a:off x="7326551" y="4011510"/>
            <a:ext cx="625012" cy="68262"/>
          </a:xfrm>
          <a:prstGeom prst="rect">
            <a:avLst/>
          </a:prstGeom>
          <a:noFill/>
          <a:ln w="28575">
            <a:solidFill>
              <a:srgbClr val="FF33CC"/>
            </a:solidFill>
            <a:prstDash val="sysDot"/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Rectangle 46"/>
          <p:cNvSpPr/>
          <p:nvPr/>
        </p:nvSpPr>
        <p:spPr bwMode="auto">
          <a:xfrm rot="18634327">
            <a:off x="7559712" y="3911834"/>
            <a:ext cx="337915" cy="63664"/>
          </a:xfrm>
          <a:prstGeom prst="rect">
            <a:avLst/>
          </a:prstGeom>
          <a:solidFill>
            <a:srgbClr val="FF33CC"/>
          </a:solidFill>
          <a:ln w="3175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22321" y="4965700"/>
            <a:ext cx="9814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367818" y="5880100"/>
            <a:ext cx="10558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callee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18435176">
            <a:off x="599455" y="3911600"/>
            <a:ext cx="8145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484868" y="2984500"/>
            <a:ext cx="555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??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631169" y="2936557"/>
            <a:ext cx="555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??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574270" y="2936557"/>
            <a:ext cx="555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??</a:t>
            </a:r>
          </a:p>
        </p:txBody>
      </p:sp>
      <p:grpSp>
        <p:nvGrpSpPr>
          <p:cNvPr id="12" name="Group 41"/>
          <p:cNvGrpSpPr/>
          <p:nvPr/>
        </p:nvGrpSpPr>
        <p:grpSpPr>
          <a:xfrm>
            <a:off x="1409700" y="3949700"/>
            <a:ext cx="1473200" cy="1930400"/>
            <a:chOff x="1409700" y="3949700"/>
            <a:chExt cx="1473200" cy="1930400"/>
          </a:xfrm>
        </p:grpSpPr>
        <p:sp>
          <p:nvSpPr>
            <p:cNvPr id="45" name="Rectangle 44"/>
            <p:cNvSpPr/>
            <p:nvPr/>
          </p:nvSpPr>
          <p:spPr bwMode="auto">
            <a:xfrm>
              <a:off x="2641600" y="5194325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2573865" y="5270518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1655233" y="4110567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1536700" y="4262966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7"/>
            <p:cNvSpPr>
              <a:spLocks noChangeArrowheads="1"/>
            </p:cNvSpPr>
            <p:nvPr/>
          </p:nvSpPr>
          <p:spPr bwMode="auto">
            <a:xfrm>
              <a:off x="1422400" y="4419600"/>
              <a:ext cx="990600" cy="1422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2082800" y="4940300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2184400" y="5626100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arallelogram 59"/>
            <p:cNvSpPr/>
            <p:nvPr/>
          </p:nvSpPr>
          <p:spPr bwMode="auto">
            <a:xfrm>
              <a:off x="1409700" y="3949700"/>
              <a:ext cx="1473200" cy="431800"/>
            </a:xfrm>
            <a:prstGeom prst="parallelogram">
              <a:avLst>
                <a:gd name="adj" fmla="val 95588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Parallelogram 60"/>
            <p:cNvSpPr/>
            <p:nvPr/>
          </p:nvSpPr>
          <p:spPr bwMode="auto">
            <a:xfrm rot="5400000" flipV="1">
              <a:off x="1689100" y="4699000"/>
              <a:ext cx="1917700" cy="444500"/>
            </a:xfrm>
            <a:prstGeom prst="parallelogram">
              <a:avLst>
                <a:gd name="adj" fmla="val 98007"/>
              </a:avLst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1435100" y="4432300"/>
              <a:ext cx="609600" cy="393700"/>
            </a:xfrm>
            <a:prstGeom prst="rect">
              <a:avLst/>
            </a:prstGeom>
            <a:solidFill>
              <a:srgbClr val="008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/>
            <p:cNvCxnSpPr/>
            <p:nvPr/>
          </p:nvCxnSpPr>
          <p:spPr bwMode="auto">
            <a:xfrm flipV="1">
              <a:off x="2417234" y="5317069"/>
              <a:ext cx="452967" cy="423333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ysDot"/>
              <a:round/>
              <a:headEnd type="none" w="sm" len="sm"/>
              <a:tailEnd type="none" w="med" len="med"/>
            </a:ln>
            <a:effectLst/>
          </p:spPr>
        </p:cxnSp>
        <p:sp>
          <p:nvSpPr>
            <p:cNvPr id="64" name="Rectangle 63"/>
            <p:cNvSpPr/>
            <p:nvPr/>
          </p:nvSpPr>
          <p:spPr bwMode="auto">
            <a:xfrm>
              <a:off x="2506131" y="5329779"/>
              <a:ext cx="215900" cy="127000"/>
            </a:xfrm>
            <a:prstGeom prst="rect">
              <a:avLst/>
            </a:prstGeom>
            <a:solidFill>
              <a:srgbClr val="FF33CC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2277535" y="4762487"/>
              <a:ext cx="101600" cy="469900"/>
            </a:xfrm>
            <a:prstGeom prst="rect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/>
            <p:cNvCxnSpPr/>
            <p:nvPr/>
          </p:nvCxnSpPr>
          <p:spPr bwMode="auto">
            <a:xfrm flipV="1">
              <a:off x="2188619" y="4995317"/>
              <a:ext cx="452967" cy="423333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ysDot"/>
              <a:round/>
              <a:headEnd type="none" w="sm" len="sm"/>
              <a:tailEnd type="none" w="med" len="med"/>
            </a:ln>
            <a:effectLst/>
          </p:spPr>
        </p:cxnSp>
      </p:grp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ADDF70FD-0F25-D140-90CA-3DF3FD1DD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C. Faloutsos, 2018</a:t>
            </a:r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E917F53-E811-274D-973A-AB118013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template">
  <a:themeElements>
    <a:clrScheme name="template 11">
      <a:dk1>
        <a:srgbClr val="000066"/>
      </a:dk1>
      <a:lt1>
        <a:srgbClr val="FFFFFF"/>
      </a:lt1>
      <a:dk2>
        <a:srgbClr val="A50021"/>
      </a:dk2>
      <a:lt2>
        <a:srgbClr val="808080"/>
      </a:lt2>
      <a:accent1>
        <a:srgbClr val="FF3300"/>
      </a:accent1>
      <a:accent2>
        <a:srgbClr val="FF3300"/>
      </a:accent2>
      <a:accent3>
        <a:srgbClr val="FFFFFF"/>
      </a:accent3>
      <a:accent4>
        <a:srgbClr val="000056"/>
      </a:accent4>
      <a:accent5>
        <a:srgbClr val="FFADAA"/>
      </a:accent5>
      <a:accent6>
        <a:srgbClr val="E72D00"/>
      </a:accent6>
      <a:hlink>
        <a:srgbClr val="3366FF"/>
      </a:hlink>
      <a:folHlink>
        <a:srgbClr val="B2B2B2"/>
      </a:folHlink>
    </a:clrScheme>
    <a:fontScheme name="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/>
      <a:lstStyle/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0066FF"/>
        </a:dk1>
        <a:lt1>
          <a:srgbClr val="FFFFFF"/>
        </a:lt1>
        <a:dk2>
          <a:srgbClr val="FF33CC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56DA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FFFF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FFFF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000066"/>
        </a:dk1>
        <a:lt1>
          <a:srgbClr val="FFFFFF"/>
        </a:lt1>
        <a:dk2>
          <a:srgbClr val="A50021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56"/>
        </a:accent4>
        <a:accent5>
          <a:srgbClr val="FFADAA"/>
        </a:accent5>
        <a:accent6>
          <a:srgbClr val="E72D00"/>
        </a:accent6>
        <a:hlink>
          <a:srgbClr val="3366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13455</TotalTime>
  <Words>4517</Words>
  <Application>Microsoft Macintosh PowerPoint</Application>
  <PresentationFormat>On-screen Show (4:3)</PresentationFormat>
  <Paragraphs>1224</Paragraphs>
  <Slides>123</Slides>
  <Notes>27</Notes>
  <HiddenSlides>1</HiddenSlides>
  <MMClips>0</MMClips>
  <ScaleCrop>false</ScaleCrop>
  <HeadingPairs>
    <vt:vector size="10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123</vt:i4>
      </vt:variant>
      <vt:variant>
        <vt:lpstr>Custom Shows</vt:lpstr>
      </vt:variant>
      <vt:variant>
        <vt:i4>1</vt:i4>
      </vt:variant>
    </vt:vector>
  </HeadingPairs>
  <TitlesOfParts>
    <vt:vector size="144" baseType="lpstr">
      <vt:lpstr>ＭＳ Ｐゴシック</vt:lpstr>
      <vt:lpstr>Apple Chancery</vt:lpstr>
      <vt:lpstr>Arial</vt:lpstr>
      <vt:lpstr>Arial Black</vt:lpstr>
      <vt:lpstr>Calibri</vt:lpstr>
      <vt:lpstr>Cambria</vt:lpstr>
      <vt:lpstr>Chalkduster</vt:lpstr>
      <vt:lpstr>Comic Sans MS</vt:lpstr>
      <vt:lpstr>Lucida Calligraphy</vt:lpstr>
      <vt:lpstr>Monaco</vt:lpstr>
      <vt:lpstr>Osaka−等幅</vt:lpstr>
      <vt:lpstr>Symbol</vt:lpstr>
      <vt:lpstr>Times</vt:lpstr>
      <vt:lpstr>Times New Roman</vt:lpstr>
      <vt:lpstr>Trebuchet MS</vt:lpstr>
      <vt:lpstr>Verdana</vt:lpstr>
      <vt:lpstr>Wingdings</vt:lpstr>
      <vt:lpstr>Zapf Dingbats</vt:lpstr>
      <vt:lpstr>template</vt:lpstr>
      <vt:lpstr>Equation</vt:lpstr>
      <vt:lpstr>Anomaly detection in large graphs -     powerful tools and the intuition behind them. </vt:lpstr>
      <vt:lpstr>Roadmap</vt:lpstr>
      <vt:lpstr>Graphs</vt:lpstr>
      <vt:lpstr>P1: static graphs - unsupervised</vt:lpstr>
      <vt:lpstr>P1: static graphs - unsupervised</vt:lpstr>
      <vt:lpstr>P2: static graphs – semi-supervised</vt:lpstr>
      <vt:lpstr>P3: Time-evolving</vt:lpstr>
      <vt:lpstr>PowerPoint Presentation</vt:lpstr>
      <vt:lpstr>Roadmap</vt:lpstr>
      <vt:lpstr>P1: static – unsup: Recipes</vt:lpstr>
      <vt:lpstr>Patterns &lt;-&gt; Anomalies</vt:lpstr>
      <vt:lpstr>Patterns &lt;-&gt; Anomalies</vt:lpstr>
      <vt:lpstr>Laws and patterns</vt:lpstr>
      <vt:lpstr>Laws and patterns</vt:lpstr>
      <vt:lpstr>Solution# S.1</vt:lpstr>
      <vt:lpstr>Solution# S.1</vt:lpstr>
      <vt:lpstr>PowerPoint Presentation</vt:lpstr>
      <vt:lpstr>S2: connected component sizes</vt:lpstr>
      <vt:lpstr>S2: connected component sizes</vt:lpstr>
      <vt:lpstr>S2: connected component sizes</vt:lpstr>
      <vt:lpstr>S2: connected component sizes</vt:lpstr>
      <vt:lpstr>S2: connected component sizes</vt:lpstr>
      <vt:lpstr>S2: connected component sizes</vt:lpstr>
      <vt:lpstr>MORE Graph Patterns</vt:lpstr>
      <vt:lpstr>MORE Graph Patterns</vt:lpstr>
      <vt:lpstr>Roadmap</vt:lpstr>
      <vt:lpstr>How to find ‘suspicious’ groups?</vt:lpstr>
      <vt:lpstr>Except that:</vt:lpstr>
      <vt:lpstr>Except that:</vt:lpstr>
      <vt:lpstr>Except that:</vt:lpstr>
      <vt:lpstr>Crush intro to SVD</vt:lpstr>
      <vt:lpstr>Crush intro to SVD</vt:lpstr>
      <vt:lpstr>Crush intro to SVD</vt:lpstr>
      <vt:lpstr>SVD - intuition</vt:lpstr>
      <vt:lpstr>Toy example – 5 blocks</vt:lpstr>
      <vt:lpstr>Toy example – 5 blocks</vt:lpstr>
      <vt:lpstr>SVD - intuition</vt:lpstr>
      <vt:lpstr>SVD - intuition</vt:lpstr>
      <vt:lpstr>SVD - intuition</vt:lpstr>
      <vt:lpstr>SVD - intuition</vt:lpstr>
      <vt:lpstr>Inferring Strange Behavior from Connectivity Pattern in Social Networks PAKDD’14 </vt:lpstr>
      <vt:lpstr>Lockstep and Spectral Subspace Plot</vt:lpstr>
      <vt:lpstr>Lockstep and Spectral Subspace Plot</vt:lpstr>
      <vt:lpstr>Lockstep and Spectral Subspace Plot</vt:lpstr>
      <vt:lpstr>Lockstep and Spectral Subspace Plot</vt:lpstr>
      <vt:lpstr>Lockstep and Spectral Subspace Plot</vt:lpstr>
      <vt:lpstr>Lockstep and Spectral Subspace Plot</vt:lpstr>
      <vt:lpstr>Dataset</vt:lpstr>
      <vt:lpstr>Real Data</vt:lpstr>
      <vt:lpstr>Real Data</vt:lpstr>
      <vt:lpstr>P1: static – unsup: Recipes</vt:lpstr>
      <vt:lpstr>Should we do that from scratch?</vt:lpstr>
      <vt:lpstr>PERSEUS</vt:lpstr>
      <vt:lpstr>PERSEUS-HUB</vt:lpstr>
      <vt:lpstr>PERSEUS-HUB</vt:lpstr>
      <vt:lpstr>Roadmap</vt:lpstr>
      <vt:lpstr>PowerPoint Presentation</vt:lpstr>
      <vt:lpstr>P2: static – semi-sup: Recipes</vt:lpstr>
      <vt:lpstr>E-bay Fraud detection</vt:lpstr>
      <vt:lpstr>E-bay Fraud detection</vt:lpstr>
      <vt:lpstr>E-bay Fraud detection</vt:lpstr>
      <vt:lpstr>E-bay Fraud detection - NetProbe</vt:lpstr>
      <vt:lpstr>Roadmap</vt:lpstr>
      <vt:lpstr>Background</vt:lpstr>
      <vt:lpstr>Belief  Propagation</vt:lpstr>
      <vt:lpstr>Belief Propagation Equations</vt:lpstr>
      <vt:lpstr>Belief Propagation Equations</vt:lpstr>
      <vt:lpstr>Background</vt:lpstr>
      <vt:lpstr>Roadmap</vt:lpstr>
      <vt:lpstr>Unifying Guilt-by-Association Approaches:  Theorems and Fast Algorithms</vt:lpstr>
      <vt:lpstr>Problem Definition: GBA techniques</vt:lpstr>
      <vt:lpstr>Are they related?</vt:lpstr>
      <vt:lpstr>Are they related?</vt:lpstr>
      <vt:lpstr>Correspondence of Methods</vt:lpstr>
      <vt:lpstr>BP  vs.  Linearized BP</vt:lpstr>
      <vt:lpstr>Generalization: zooBP</vt:lpstr>
      <vt:lpstr>Problem: e-commerce ratings fraud</vt:lpstr>
      <vt:lpstr>Problem: e-commerce ratings fraud</vt:lpstr>
      <vt:lpstr>ZooBP in the real world</vt:lpstr>
      <vt:lpstr>Problem: e-commerce ratings fraud</vt:lpstr>
      <vt:lpstr>ZooBP: features</vt:lpstr>
      <vt:lpstr>ZooBP: code etc</vt:lpstr>
      <vt:lpstr>Roadmap</vt:lpstr>
      <vt:lpstr>Network Effect Tools: SNARE</vt:lpstr>
      <vt:lpstr>Polonium: Tera-Scale Graph Mining and Inference for Malware Detection</vt:lpstr>
      <vt:lpstr>Polonium: The Data</vt:lpstr>
      <vt:lpstr>P2: static – semi-sup: Recipes</vt:lpstr>
      <vt:lpstr>Roadmap</vt:lpstr>
      <vt:lpstr>PowerPoint Presentation</vt:lpstr>
      <vt:lpstr>P3: time-evolving: Recipes</vt:lpstr>
      <vt:lpstr>Graphs over time -&gt; tensors!</vt:lpstr>
      <vt:lpstr>Graphs over time -&gt; tensors!</vt:lpstr>
      <vt:lpstr>Graphs over time -&gt; tensors!</vt:lpstr>
      <vt:lpstr>Graphs over time -&gt; tensors!</vt:lpstr>
      <vt:lpstr>Graphs over time -&gt; tensors!</vt:lpstr>
      <vt:lpstr>Graphs over time -&gt; tensors!</vt:lpstr>
      <vt:lpstr>Reminder: intro to SVD</vt:lpstr>
      <vt:lpstr>Answer: tensor factorization</vt:lpstr>
      <vt:lpstr>Answer: tensor factorization</vt:lpstr>
      <vt:lpstr>Anomaly detection in time-evolving graphs</vt:lpstr>
      <vt:lpstr>Anomaly detection in time-evolving graphs</vt:lpstr>
      <vt:lpstr>Anomaly detection in time-evolving graphs</vt:lpstr>
      <vt:lpstr>Anomaly detection in time-evolving graphs</vt:lpstr>
      <vt:lpstr>Roadmap</vt:lpstr>
      <vt:lpstr>RSC: Mining and Modeling Temporal Activity in Social Media</vt:lpstr>
      <vt:lpstr>Pattern Mining: Datasets</vt:lpstr>
      <vt:lpstr>Human? Robots?</vt:lpstr>
      <vt:lpstr>Human? Robots?</vt:lpstr>
      <vt:lpstr>IAT heatmaps</vt:lpstr>
      <vt:lpstr>IAT heatmaps</vt:lpstr>
      <vt:lpstr>Experiments: Can RSC-Spotter Detect Bots?</vt:lpstr>
      <vt:lpstr>Experiments: Can RSC-Spotter Detect Bots?</vt:lpstr>
      <vt:lpstr>P3: time-evolving: Recipes</vt:lpstr>
      <vt:lpstr>Cast</vt:lpstr>
      <vt:lpstr>References - reminder</vt:lpstr>
      <vt:lpstr>Reminder: PERSEUS-HUB</vt:lpstr>
      <vt:lpstr>Additional References – P1</vt:lpstr>
      <vt:lpstr>Additional References – P3</vt:lpstr>
      <vt:lpstr>P1: static – un-sup: Recipes</vt:lpstr>
      <vt:lpstr>P2: static – semi-sup: Recipes</vt:lpstr>
      <vt:lpstr>P3: time-evolving: Recipes</vt:lpstr>
      <vt:lpstr>Not stressed enough:</vt:lpstr>
      <vt:lpstr>THANK YOU</vt:lpstr>
      <vt:lpstr>short version</vt:lpstr>
    </vt:vector>
  </TitlesOfParts>
  <Company>Carnegie Mellon University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large graphs</dc:title>
  <dc:creator>Christos Faloutsos</dc:creator>
  <dc:description>NYU - WIN 2009_x000d_
_x000d_
</dc:description>
  <cp:lastModifiedBy>Christos Faloutsos</cp:lastModifiedBy>
  <cp:revision>2057</cp:revision>
  <cp:lastPrinted>2016-06-19T14:14:08Z</cp:lastPrinted>
  <dcterms:created xsi:type="dcterms:W3CDTF">2016-11-24T15:23:41Z</dcterms:created>
  <dcterms:modified xsi:type="dcterms:W3CDTF">2018-03-15T01:30:01Z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christos@cs.cmu.edu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C:\WINDOWS\DESKTOP\junk\salerno</vt:lpwstr>
  </property>
</Properties>
</file>